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36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35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2" r:id="rId88"/>
    <p:sldId id="346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986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9934D-B96D-4B44-B021-E272C509F171}" type="datetimeFigureOut">
              <a:rPr lang="en-AU" smtClean="0"/>
              <a:pPr/>
              <a:t>15/01/2015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68310-D12A-434F-B167-F67C206ED78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950DCF-854D-4D8B-8D3C-F8DEE6683E5B}" type="datetimeFigureOut">
              <a:rPr lang="en-AU" smtClean="0"/>
              <a:pPr/>
              <a:t>15/01/2015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C9E371D-587C-4D67-BBD2-1D24AE3D328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0DCF-854D-4D8B-8D3C-F8DEE6683E5B}" type="datetimeFigureOut">
              <a:rPr lang="en-AU" smtClean="0"/>
              <a:pPr/>
              <a:t>15/01/2015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371D-587C-4D67-BBD2-1D24AE3D328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0DCF-854D-4D8B-8D3C-F8DEE6683E5B}" type="datetimeFigureOut">
              <a:rPr lang="en-AU" smtClean="0"/>
              <a:pPr/>
              <a:t>15/01/2015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371D-587C-4D67-BBD2-1D24AE3D328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/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878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878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8788"/>
          </a:xfrm>
        </p:spPr>
        <p:txBody>
          <a:bodyPr/>
          <a:lstStyle>
            <a:lvl1pPr>
              <a:defRPr/>
            </a:lvl1pPr>
          </a:lstStyle>
          <a:p>
            <a:fld id="{E3DA5A2D-24D5-4369-AC7A-6ACDFED690B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950DCF-854D-4D8B-8D3C-F8DEE6683E5B}" type="datetimeFigureOut">
              <a:rPr lang="en-AU" smtClean="0"/>
              <a:pPr/>
              <a:t>15/01/2015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9E371D-587C-4D67-BBD2-1D24AE3D328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950DCF-854D-4D8B-8D3C-F8DEE6683E5B}" type="datetimeFigureOut">
              <a:rPr lang="en-AU" smtClean="0"/>
              <a:pPr/>
              <a:t>15/01/2015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C9E371D-587C-4D67-BBD2-1D24AE3D328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0DCF-854D-4D8B-8D3C-F8DEE6683E5B}" type="datetimeFigureOut">
              <a:rPr lang="en-AU" smtClean="0"/>
              <a:pPr/>
              <a:t>15/01/2015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371D-587C-4D67-BBD2-1D24AE3D328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0DCF-854D-4D8B-8D3C-F8DEE6683E5B}" type="datetimeFigureOut">
              <a:rPr lang="en-AU" smtClean="0"/>
              <a:pPr/>
              <a:t>15/01/2015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371D-587C-4D67-BBD2-1D24AE3D328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950DCF-854D-4D8B-8D3C-F8DEE6683E5B}" type="datetimeFigureOut">
              <a:rPr lang="en-AU" smtClean="0"/>
              <a:pPr/>
              <a:t>15/01/2015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9E371D-587C-4D67-BBD2-1D24AE3D328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0DCF-854D-4D8B-8D3C-F8DEE6683E5B}" type="datetimeFigureOut">
              <a:rPr lang="en-AU" smtClean="0"/>
              <a:pPr/>
              <a:t>15/01/2015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371D-587C-4D67-BBD2-1D24AE3D328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950DCF-854D-4D8B-8D3C-F8DEE6683E5B}" type="datetimeFigureOut">
              <a:rPr lang="en-AU" smtClean="0"/>
              <a:pPr/>
              <a:t>15/01/2015</a:t>
            </a:fld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9E371D-587C-4D67-BBD2-1D24AE3D328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950DCF-854D-4D8B-8D3C-F8DEE6683E5B}" type="datetimeFigureOut">
              <a:rPr lang="en-AU" smtClean="0"/>
              <a:pPr/>
              <a:t>15/01/2015</a:t>
            </a:fld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9E371D-587C-4D67-BBD2-1D24AE3D328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950DCF-854D-4D8B-8D3C-F8DEE6683E5B}" type="datetimeFigureOut">
              <a:rPr lang="en-AU" smtClean="0"/>
              <a:pPr/>
              <a:t>15/01/2015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9E371D-587C-4D67-BBD2-1D24AE3D328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orbes.com/sites/anthonykosner/2012/12/21/out-of-this-world-gangnam-style-hits-one-billion-views-and-now-even-nasas-in-psys-orbit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youtube.com/watch?v=QIZTruxt2rQ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ACMNA149 - Index Notation (Powers of)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5536" y="1916832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How do we say these numbers?</a:t>
            </a:r>
            <a:endParaRPr lang="en-US" sz="3000" dirty="0"/>
          </a:p>
        </p:txBody>
      </p:sp>
      <p:sp>
        <p:nvSpPr>
          <p:cNvPr id="20" name="Rectangle 19"/>
          <p:cNvSpPr/>
          <p:nvPr/>
        </p:nvSpPr>
        <p:spPr>
          <a:xfrm>
            <a:off x="1803931" y="201414"/>
            <a:ext cx="528061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endParaRPr lang="en-US" sz="3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 the power of…</a:t>
            </a:r>
            <a:endParaRPr lang="en-US" sz="3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2730986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7² 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520" y="3861048"/>
            <a:ext cx="8483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5³ : </a:t>
            </a:r>
            <a:endParaRPr lang="en-AU" sz="3000" dirty="0"/>
          </a:p>
        </p:txBody>
      </p:sp>
      <p:sp>
        <p:nvSpPr>
          <p:cNvPr id="17" name="Rectangle 16"/>
          <p:cNvSpPr/>
          <p:nvPr/>
        </p:nvSpPr>
        <p:spPr>
          <a:xfrm>
            <a:off x="251520" y="4819218"/>
            <a:ext cx="8274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5  : </a:t>
            </a:r>
            <a:endParaRPr lang="en-AU" sz="3000" dirty="0"/>
          </a:p>
        </p:txBody>
      </p:sp>
      <p:sp>
        <p:nvSpPr>
          <p:cNvPr id="19" name="Rectangle 18"/>
          <p:cNvSpPr/>
          <p:nvPr/>
        </p:nvSpPr>
        <p:spPr>
          <a:xfrm>
            <a:off x="467544" y="47971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6512" y="1916832"/>
            <a:ext cx="8928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Solve these powers of (showing all working out):</a:t>
            </a:r>
            <a:endParaRPr lang="en-US" sz="3000" dirty="0"/>
          </a:p>
        </p:txBody>
      </p:sp>
      <p:sp>
        <p:nvSpPr>
          <p:cNvPr id="20" name="Rectangle 19"/>
          <p:cNvSpPr/>
          <p:nvPr/>
        </p:nvSpPr>
        <p:spPr>
          <a:xfrm>
            <a:off x="1803931" y="201414"/>
            <a:ext cx="528061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endParaRPr lang="en-US" sz="3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Power of…</a:t>
            </a:r>
            <a:endParaRPr lang="en-US" sz="3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2730986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7² 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520" y="3717032"/>
            <a:ext cx="8483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5³ : </a:t>
            </a:r>
            <a:endParaRPr lang="en-AU" sz="3000" dirty="0"/>
          </a:p>
        </p:txBody>
      </p:sp>
      <p:sp>
        <p:nvSpPr>
          <p:cNvPr id="17" name="Rectangle 16"/>
          <p:cNvSpPr/>
          <p:nvPr/>
        </p:nvSpPr>
        <p:spPr>
          <a:xfrm>
            <a:off x="251520" y="4747210"/>
            <a:ext cx="8274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5  : </a:t>
            </a:r>
            <a:endParaRPr lang="en-AU" sz="3000" dirty="0"/>
          </a:p>
        </p:txBody>
      </p:sp>
      <p:sp>
        <p:nvSpPr>
          <p:cNvPr id="19" name="Rectangle 18"/>
          <p:cNvSpPr/>
          <p:nvPr/>
        </p:nvSpPr>
        <p:spPr>
          <a:xfrm>
            <a:off x="467544" y="48691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1043608" y="2708920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7 x 7 =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608" y="3717032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5 x 5 x 5 =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608" y="4747210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5 x 5 x 5 x 5 x 5 x 5 x 5 =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11760" y="2708920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49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9832" y="3717032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125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80112" y="4747210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78125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592" y="3667090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endParaRPr lang="en-A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726" y="4747210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endParaRPr lang="en-A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2830" y="3717032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82830" y="4747210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31640" y="35010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25</a:t>
            </a:r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1403648" y="44998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25</a:t>
            </a:r>
            <a:endParaRPr lang="en-AU" dirty="0"/>
          </a:p>
        </p:txBody>
      </p:sp>
      <p:sp>
        <p:nvSpPr>
          <p:cNvPr id="35" name="TextBox 34"/>
          <p:cNvSpPr txBox="1"/>
          <p:nvPr/>
        </p:nvSpPr>
        <p:spPr>
          <a:xfrm>
            <a:off x="2195736" y="521990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125</a:t>
            </a:r>
            <a:endParaRPr lang="en-AU" dirty="0"/>
          </a:p>
        </p:txBody>
      </p:sp>
      <p:sp>
        <p:nvSpPr>
          <p:cNvPr id="36" name="TextBox 35"/>
          <p:cNvSpPr txBox="1"/>
          <p:nvPr/>
        </p:nvSpPr>
        <p:spPr>
          <a:xfrm>
            <a:off x="2850485" y="450912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6</a:t>
            </a:r>
            <a:r>
              <a:rPr lang="en-AU" dirty="0" smtClean="0"/>
              <a:t>25</a:t>
            </a:r>
            <a:endParaRPr lang="en-AU" dirty="0"/>
          </a:p>
        </p:txBody>
      </p:sp>
      <p:sp>
        <p:nvSpPr>
          <p:cNvPr id="37" name="TextBox 36"/>
          <p:cNvSpPr txBox="1"/>
          <p:nvPr/>
        </p:nvSpPr>
        <p:spPr>
          <a:xfrm>
            <a:off x="3491880" y="52199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3125</a:t>
            </a:r>
            <a:endParaRPr lang="en-AU" dirty="0"/>
          </a:p>
        </p:txBody>
      </p:sp>
      <p:sp>
        <p:nvSpPr>
          <p:cNvPr id="38" name="TextBox 37"/>
          <p:cNvSpPr txBox="1"/>
          <p:nvPr/>
        </p:nvSpPr>
        <p:spPr>
          <a:xfrm>
            <a:off x="4067944" y="450912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15625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  <p:bldP spid="10" grpId="0"/>
      <p:bldP spid="11" grpId="0"/>
      <p:bldP spid="13" grpId="0"/>
      <p:bldP spid="15" grpId="0"/>
      <p:bldP spid="23" grpId="0"/>
      <p:bldP spid="24" grpId="0"/>
      <p:bldP spid="25" grpId="0"/>
      <p:bldP spid="26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1520" y="980728"/>
            <a:ext cx="84249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/>
              <a:t>Solve these “powers of ” for 10 and look for the pattern!</a:t>
            </a:r>
            <a:endParaRPr lang="en-US" sz="2500" dirty="0"/>
          </a:p>
        </p:txBody>
      </p:sp>
      <p:sp>
        <p:nvSpPr>
          <p:cNvPr id="20" name="Rectangle 19"/>
          <p:cNvSpPr/>
          <p:nvPr/>
        </p:nvSpPr>
        <p:spPr>
          <a:xfrm>
            <a:off x="1803931" y="-54680"/>
            <a:ext cx="528061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r>
              <a:rPr lang="en-US" sz="3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Power of…</a:t>
            </a:r>
            <a:endParaRPr lang="en-US" sz="3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29893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10² 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115" y="2780928"/>
            <a:ext cx="766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10³ : </a:t>
            </a:r>
            <a:endParaRPr lang="en-AU" sz="2000" dirty="0"/>
          </a:p>
        </p:txBody>
      </p:sp>
      <p:sp>
        <p:nvSpPr>
          <p:cNvPr id="10" name="Rectangle 9"/>
          <p:cNvSpPr/>
          <p:nvPr/>
        </p:nvSpPr>
        <p:spPr>
          <a:xfrm>
            <a:off x="899592" y="2276872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 x 10 =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23728" y="2276872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592" y="278092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 x 10 x 10 =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6115" y="3307050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10  : </a:t>
            </a:r>
            <a:endParaRPr lang="en-AU" sz="2000" dirty="0"/>
          </a:p>
        </p:txBody>
      </p:sp>
      <p:sp>
        <p:nvSpPr>
          <p:cNvPr id="22" name="Rectangle 21"/>
          <p:cNvSpPr/>
          <p:nvPr/>
        </p:nvSpPr>
        <p:spPr>
          <a:xfrm>
            <a:off x="899592" y="330705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 x 10 x 10 x 10 =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504" y="378904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  :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6115" y="4293096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10  : </a:t>
            </a:r>
            <a:endParaRPr lang="en-AU" sz="2000" dirty="0"/>
          </a:p>
        </p:txBody>
      </p:sp>
      <p:sp>
        <p:nvSpPr>
          <p:cNvPr id="27" name="Rectangle 26"/>
          <p:cNvSpPr/>
          <p:nvPr/>
        </p:nvSpPr>
        <p:spPr>
          <a:xfrm>
            <a:off x="899592" y="378904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 x 10 x 10 x 10 x 10 =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9592" y="429309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 x 10 x 10 x 10 x 10 x 10 =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6115" y="481921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10  : </a:t>
            </a:r>
            <a:endParaRPr lang="en-AU" sz="2000" dirty="0"/>
          </a:p>
        </p:txBody>
      </p:sp>
      <p:sp>
        <p:nvSpPr>
          <p:cNvPr id="31" name="Rectangle 30"/>
          <p:cNvSpPr/>
          <p:nvPr/>
        </p:nvSpPr>
        <p:spPr>
          <a:xfrm>
            <a:off x="899592" y="481921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 x 10 x 10 x 10 x 10 x 10 x 10  =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7504" y="530120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  :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6115" y="5805264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10  : </a:t>
            </a:r>
            <a:endParaRPr lang="en-AU" sz="2000" dirty="0"/>
          </a:p>
        </p:txBody>
      </p:sp>
      <p:sp>
        <p:nvSpPr>
          <p:cNvPr id="34" name="Rectangle 33"/>
          <p:cNvSpPr/>
          <p:nvPr/>
        </p:nvSpPr>
        <p:spPr>
          <a:xfrm>
            <a:off x="899592" y="5323274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 x 10 x 10 x 10 x 10 x 10 x 10 x 10 =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99592" y="5805264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 x 10 x 10 x 10 x 10 x 10 x 10 x 10 x 10 =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6115" y="6331386"/>
            <a:ext cx="822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10   : </a:t>
            </a:r>
            <a:endParaRPr lang="en-AU" sz="2000" dirty="0"/>
          </a:p>
        </p:txBody>
      </p:sp>
      <p:sp>
        <p:nvSpPr>
          <p:cNvPr id="38" name="Rectangle 37"/>
          <p:cNvSpPr/>
          <p:nvPr/>
        </p:nvSpPr>
        <p:spPr>
          <a:xfrm>
            <a:off x="899592" y="633138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 x 10 x 10 x 10 x 10 x 10 x 10 x 10 x 10 x 10  =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699792" y="278092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03848" y="3327375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10,000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79912" y="378904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100,000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355976" y="429309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1,000,000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04048" y="4839543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10,000,000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36096" y="5343599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100,000,000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012160" y="5805264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1,000,000,000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60232" y="634125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10,000,000,000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3942" y="32960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4</a:t>
            </a:r>
            <a:endParaRPr lang="en-A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95536" y="37890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5</a:t>
            </a:r>
            <a:endParaRPr lang="en-AU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95536" y="42733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6</a:t>
            </a:r>
            <a:endParaRPr lang="en-AU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395536" y="477740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7</a:t>
            </a:r>
            <a:endParaRPr lang="en-AU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95536" y="52814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8</a:t>
            </a:r>
            <a:endParaRPr lang="en-AU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71351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9</a:t>
            </a:r>
            <a:endParaRPr lang="en-A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395536" y="630932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10</a:t>
            </a:r>
            <a:endParaRPr lang="en-AU" sz="1400" dirty="0"/>
          </a:p>
        </p:txBody>
      </p:sp>
      <p:sp>
        <p:nvSpPr>
          <p:cNvPr id="53" name="Rectangle 52"/>
          <p:cNvSpPr/>
          <p:nvPr/>
        </p:nvSpPr>
        <p:spPr>
          <a:xfrm>
            <a:off x="107504" y="186689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  = 10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7504" y="150685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  = 0.1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9516" y="184482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1</a:t>
            </a:r>
            <a:endParaRPr lang="en-AU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399516" y="146503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0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0" grpId="0"/>
      <p:bldP spid="15" grpId="0"/>
      <p:bldP spid="14" grpId="0"/>
      <p:bldP spid="21" grpId="0"/>
      <p:bldP spid="22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3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03931" y="201414"/>
            <a:ext cx="528061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endParaRPr lang="en-US" sz="3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-108520" y="3000372"/>
            <a:ext cx="90678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ea typeface="Lucida Sans Unicode" charset="0"/>
                <a:cs typeface="Lucida Sans Unicode" charset="0"/>
              </a:rPr>
              <a:t>We can call numbers with “powers of” exponential numbers!</a:t>
            </a:r>
            <a:endParaRPr lang="pt-BR" b="1" dirty="0">
              <a:ea typeface="Lucida Sans Unicode" charset="0"/>
              <a:cs typeface="Lucida Sans Unicod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15" y="1203308"/>
            <a:ext cx="1008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3528" y="1000108"/>
            <a:ext cx="820891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1680" y="1216132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Have you heard of the words “exponent” or “exponential”?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03931" y="201414"/>
            <a:ext cx="528061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endParaRPr lang="en-US" sz="3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-108520" y="857232"/>
            <a:ext cx="90678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ea typeface="Lucida Sans Unicode" charset="0"/>
                <a:cs typeface="Lucida Sans Unicode" charset="0"/>
              </a:rPr>
              <a:t>We can call numbers with “powers of” exponential numbers!</a:t>
            </a:r>
            <a:endParaRPr lang="pt-BR" b="1" dirty="0">
              <a:ea typeface="Lucida Sans Unicode" charset="0"/>
              <a:cs typeface="Lucida Sans Unicode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1565964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The term “Exponential” means something </a:t>
            </a:r>
            <a:r>
              <a:rPr lang="en-US" sz="3200" dirty="0" smtClean="0"/>
              <a:t>becoming more and more rapid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4714908" cy="362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314" y="6119336"/>
            <a:ext cx="87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Viral videos on YouTube: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Once a video becomes “viral”, the number of people viewing it grows </a:t>
            </a:r>
            <a:r>
              <a:rPr lang="en-US" sz="1600" b="1" dirty="0" smtClean="0"/>
              <a:t>exponentially</a:t>
            </a:r>
            <a:r>
              <a:rPr lang="en-US" sz="16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03931" y="201414"/>
            <a:ext cx="528061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endParaRPr lang="en-US" sz="3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-108520" y="857232"/>
            <a:ext cx="90678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ea typeface="Lucida Sans Unicode" charset="0"/>
                <a:cs typeface="Lucida Sans Unicode" charset="0"/>
              </a:rPr>
              <a:t>We can call numbers with “powers of” exponential numbers!</a:t>
            </a:r>
            <a:endParaRPr lang="pt-BR" b="1" dirty="0">
              <a:ea typeface="Lucida Sans Unicode" charset="0"/>
              <a:cs typeface="Lucida Sans Unicod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4" y="1428736"/>
            <a:ext cx="87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Viral videos on YouTube: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Once a video becomes “viral”, the number of people viewing it grows </a:t>
            </a:r>
            <a:r>
              <a:rPr lang="en-US" sz="1600" b="1" dirty="0" smtClean="0"/>
              <a:t>exponentially</a:t>
            </a:r>
            <a:r>
              <a:rPr lang="en-US" sz="16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1600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8900" y="2143116"/>
            <a:ext cx="364617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85720" y="550070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is “</a:t>
            </a:r>
            <a:r>
              <a:rPr lang="en-US" dirty="0" err="1" smtClean="0"/>
              <a:t>Gangnum</a:t>
            </a:r>
            <a:r>
              <a:rPr lang="en-US" dirty="0" smtClean="0"/>
              <a:t> Style”? </a:t>
            </a:r>
          </a:p>
          <a:p>
            <a:r>
              <a:rPr lang="en-US" dirty="0" smtClean="0"/>
              <a:t>How do you do it? </a:t>
            </a:r>
          </a:p>
          <a:p>
            <a:r>
              <a:rPr lang="en-US" dirty="0" smtClean="0"/>
              <a:t>How did you learn it? </a:t>
            </a:r>
          </a:p>
          <a:p>
            <a:r>
              <a:rPr lang="en-US" dirty="0" smtClean="0"/>
              <a:t>How did its popularity grow exponentially?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03931" y="201414"/>
            <a:ext cx="528061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endParaRPr lang="en-US" sz="3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-108520" y="857232"/>
            <a:ext cx="90678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ea typeface="Lucida Sans Unicode" charset="0"/>
                <a:cs typeface="Lucida Sans Unicode" charset="0"/>
              </a:rPr>
              <a:t>We can call numbers with “powers of” exponential numbers!</a:t>
            </a:r>
            <a:endParaRPr lang="pt-BR" b="1" dirty="0">
              <a:ea typeface="Lucida Sans Unicode" charset="0"/>
              <a:cs typeface="Lucida Sans Unicode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10389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11304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03931" y="201414"/>
            <a:ext cx="528061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endParaRPr lang="en-US" sz="3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-108520" y="857232"/>
            <a:ext cx="90678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ea typeface="Lucida Sans Unicode" charset="0"/>
                <a:cs typeface="Lucida Sans Unicode" charset="0"/>
              </a:rPr>
              <a:t>We can call numbers with “powers of” exponential numbers!</a:t>
            </a:r>
            <a:endParaRPr lang="pt-BR" b="1" dirty="0">
              <a:ea typeface="Lucida Sans Unicode" charset="0"/>
              <a:cs typeface="Lucida Sans Unicode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285860"/>
            <a:ext cx="4143404" cy="321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4206457" cy="32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95712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00372"/>
            <a:ext cx="4255490" cy="36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820"/>
            <a:ext cx="7572428" cy="673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201414"/>
            <a:ext cx="5361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15" y="4348063"/>
            <a:ext cx="1008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3528" y="4144863"/>
            <a:ext cx="8208912" cy="18764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1680" y="4360887"/>
            <a:ext cx="6480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What type of numbers do you see?</a:t>
            </a:r>
            <a:endParaRPr lang="en-US" sz="3000" dirty="0"/>
          </a:p>
        </p:txBody>
      </p:sp>
      <p:pic>
        <p:nvPicPr>
          <p:cNvPr id="7" name="Picture 6" descr="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6946055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6161"/>
            <a:ext cx="7143799" cy="545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5016"/>
            <a:ext cx="58533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1538" y="5642514"/>
            <a:ext cx="6820240" cy="9739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4546" y="5786454"/>
            <a:ext cx="538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What would happen to the line in a graph representing exponential decrease/decline?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6792"/>
            <a:ext cx="58533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1538" y="214290"/>
            <a:ext cx="6820240" cy="9739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4546" y="358230"/>
            <a:ext cx="538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What would happen to the line in a graph representing exponential decrease/decline?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62959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252" y="857232"/>
            <a:ext cx="7170896" cy="54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5536" y="1916832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Let’s take a look at how scientists use to “10 to the power of….”</a:t>
            </a:r>
            <a:endParaRPr lang="en-US" sz="3000" dirty="0"/>
          </a:p>
        </p:txBody>
      </p:sp>
      <p:sp>
        <p:nvSpPr>
          <p:cNvPr id="20" name="Rectangle 19"/>
          <p:cNvSpPr/>
          <p:nvPr/>
        </p:nvSpPr>
        <p:spPr>
          <a:xfrm>
            <a:off x="1803931" y="201414"/>
            <a:ext cx="528061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endParaRPr lang="en-US" sz="3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 to the power of …</a:t>
            </a:r>
            <a:endParaRPr lang="en-US" sz="3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-108520" y="3284544"/>
            <a:ext cx="90678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This is a trip at high speed,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jumping </a:t>
            </a:r>
            <a:r>
              <a:rPr lang="pt-BR" b="1" dirty="0">
                <a:ea typeface="Lucida Sans Unicode" charset="0"/>
                <a:cs typeface="Lucida Sans Unicode" charset="0"/>
              </a:rPr>
              <a:t>distances by factor of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8" y="0"/>
            <a:ext cx="676751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9512" y="2132856"/>
            <a:ext cx="2087562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ea typeface="Lucida Sans Unicode" charset="0"/>
                <a:cs typeface="Lucida Sans Unicode" charset="0"/>
              </a:rPr>
              <a:t>See can see a </a:t>
            </a:r>
            <a:r>
              <a:rPr lang="pt-BR" b="1" dirty="0">
                <a:ea typeface="Lucida Sans Unicode" charset="0"/>
                <a:cs typeface="Lucida Sans Unicode" charset="0"/>
              </a:rPr>
              <a:t>bunch of leaves, </a:t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>in the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garden.</a:t>
            </a:r>
            <a:endParaRPr lang="pt-BR" b="1" dirty="0">
              <a:ea typeface="Lucida Sans Unicode" charset="0"/>
              <a:cs typeface="Lucida Sans Unicode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528" y="296863"/>
            <a:ext cx="1784350" cy="234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0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60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 meter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438400" y="812800"/>
            <a:ext cx="3141663" cy="2111375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816" y="64"/>
              </a:cxn>
              <a:cxn ang="0">
                <a:pos x="1776" y="448"/>
              </a:cxn>
              <a:cxn ang="0">
                <a:pos x="2112" y="976"/>
              </a:cxn>
              <a:cxn ang="0">
                <a:pos x="2208" y="1312"/>
              </a:cxn>
            </a:cxnLst>
            <a:rect l="0" t="0" r="r" b="b"/>
            <a:pathLst>
              <a:path w="2208" h="1312">
                <a:moveTo>
                  <a:pt x="0" y="64"/>
                </a:moveTo>
                <a:cubicBezTo>
                  <a:pt x="260" y="32"/>
                  <a:pt x="520" y="0"/>
                  <a:pt x="816" y="64"/>
                </a:cubicBezTo>
                <a:cubicBezTo>
                  <a:pt x="1112" y="128"/>
                  <a:pt x="1560" y="296"/>
                  <a:pt x="1776" y="448"/>
                </a:cubicBezTo>
                <a:cubicBezTo>
                  <a:pt x="1992" y="600"/>
                  <a:pt x="2040" y="832"/>
                  <a:pt x="2112" y="976"/>
                </a:cubicBezTo>
                <a:cubicBezTo>
                  <a:pt x="2184" y="1120"/>
                  <a:pt x="2184" y="1256"/>
                  <a:pt x="2208" y="1312"/>
                </a:cubicBezTo>
              </a:path>
            </a:pathLst>
          </a:custGeom>
          <a:noFill/>
          <a:ln w="3816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575"/>
            <a:ext cx="7162800" cy="682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2008" y="2060848"/>
            <a:ext cx="1907704" cy="1671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Start our trip upwards ....  </a:t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endParaRPr lang="pt-BR" b="1" dirty="0" smtClean="0">
              <a:ea typeface="Lucida Sans Unicode" charset="0"/>
              <a:cs typeface="Lucida Sans Unicode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ea typeface="Lucida Sans Unicode" charset="0"/>
                <a:cs typeface="Lucida Sans Unicode" charset="0"/>
              </a:rPr>
              <a:t>We can </a:t>
            </a:r>
            <a:r>
              <a:rPr lang="pt-BR" b="1" dirty="0">
                <a:ea typeface="Lucida Sans Unicode" charset="0"/>
                <a:cs typeface="Lucida Sans Unicode" charset="0"/>
              </a:rPr>
              <a:t>see the foliage.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3215" y="82550"/>
            <a:ext cx="2129406" cy="1910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</a:t>
            </a:r>
            <a:r>
              <a:rPr lang="pt-BR" sz="60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 meters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038" y="0"/>
            <a:ext cx="681196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2008" y="2276872"/>
            <a:ext cx="2339752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At this distance we can see the limits of the forest and the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edifications.</a:t>
            </a:r>
            <a:endParaRPr lang="pt-BR" b="1" dirty="0">
              <a:ea typeface="Lucida Sans Unicode" charset="0"/>
              <a:cs typeface="Lucida Sans Unicode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7188" y="139700"/>
            <a:ext cx="2324973" cy="23412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2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0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100 meters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6038"/>
            <a:ext cx="6858000" cy="681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7504" y="2420888"/>
            <a:ext cx="2195736" cy="22258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We will pass from meters to kilometers..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Now it is possible to jump with a parachute ...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2413" y="261938"/>
            <a:ext cx="1784350" cy="210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3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44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 km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4263" y="0"/>
            <a:ext cx="678973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368" y="2492896"/>
            <a:ext cx="24384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The city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can </a:t>
            </a:r>
            <a:r>
              <a:rPr lang="pt-BR" b="1" dirty="0">
                <a:ea typeface="Lucida Sans Unicode" charset="0"/>
                <a:cs typeface="Lucida Sans Unicode" charset="0"/>
              </a:rPr>
              <a:t>be observed but we really can not see the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houses.</a:t>
            </a:r>
            <a:endParaRPr lang="pt-BR" b="1" dirty="0">
              <a:ea typeface="Lucida Sans Unicode" charset="0"/>
              <a:cs typeface="Lucida Sans Unicode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74638" y="98425"/>
            <a:ext cx="1784350" cy="210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4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44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 km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8" y="0"/>
            <a:ext cx="676751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5760" y="2276872"/>
            <a:ext cx="22860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At this height, the state  of Florida - USA, can be seen..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7488" y="26988"/>
            <a:ext cx="2076450" cy="210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5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44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100 km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3928" y="201414"/>
            <a:ext cx="52806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Square Numbers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3717032"/>
            <a:ext cx="6480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</a:rPr>
              <a:t>Square Numbers!</a:t>
            </a:r>
            <a:endParaRPr lang="en-US" sz="3000" dirty="0">
              <a:solidFill>
                <a:srgbClr val="00B050"/>
              </a:solidFill>
            </a:endParaRPr>
          </a:p>
        </p:txBody>
      </p:sp>
      <p:pic>
        <p:nvPicPr>
          <p:cNvPr id="6" name="Picture 5" descr="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6946055" cy="20882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9632" y="5013176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Why do you think these are called square numbers?</a:t>
            </a:r>
            <a:endParaRPr lang="en-US" sz="3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15" y="4976961"/>
            <a:ext cx="1008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23528" y="4869160"/>
            <a:ext cx="8208912" cy="17281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4263" y="0"/>
            <a:ext cx="678973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368" y="2276872"/>
            <a:ext cx="24384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Typical sight from a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satellite.</a:t>
            </a:r>
            <a:endParaRPr lang="pt-BR" b="1" dirty="0">
              <a:ea typeface="Lucida Sans Unicode" charset="0"/>
              <a:cs typeface="Lucida Sans Unicode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4138" y="71438"/>
            <a:ext cx="2212975" cy="198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6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6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1.000 km</a:t>
            </a:r>
            <a:r>
              <a:rPr lang="en-AU" sz="2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</p:spTree>
  </p:cSld>
  <p:clrMapOvr>
    <a:masterClrMapping/>
  </p:clrMapOvr>
  <p:transition spd="med" advTm="614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038" y="0"/>
            <a:ext cx="681196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7816" y="2132856"/>
            <a:ext cx="2415952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The north hemisphere of Earth, and part of South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America.</a:t>
            </a:r>
            <a:endParaRPr lang="pt-BR" b="1" dirty="0">
              <a:ea typeface="Lucida Sans Unicode" charset="0"/>
              <a:cs typeface="Lucida Sans Unicode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7504" y="44624"/>
            <a:ext cx="2120900" cy="24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7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2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10.000 km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AU" sz="3200" b="1" dirty="0">
              <a:solidFill>
                <a:srgbClr val="FF3300"/>
              </a:solidFill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7504" y="1999433"/>
            <a:ext cx="2017713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ea typeface="Lucida Sans Unicode" charset="0"/>
                <a:cs typeface="Lucida Sans Unicode" charset="0"/>
              </a:rPr>
              <a:t>The Earth starts looking small...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176" y="14288"/>
            <a:ext cx="2353826" cy="1910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8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0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100.000 km</a:t>
            </a:r>
          </a:p>
        </p:txBody>
      </p:sp>
    </p:spTree>
  </p:cSld>
  <p:clrMapOvr>
    <a:masterClrMapping/>
  </p:clrMapOvr>
  <p:transition spd="med" advTm="819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038" y="0"/>
            <a:ext cx="681196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7944" y="2276872"/>
            <a:ext cx="22098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The Earth and the Moon’s orbit in white....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5496" y="188640"/>
            <a:ext cx="2341003" cy="1848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9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 million km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8" y="0"/>
            <a:ext cx="676751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5760" y="2132856"/>
            <a:ext cx="22860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Part of the Earth’s Orbit in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blue.</a:t>
            </a:r>
            <a:endParaRPr lang="pt-BR" b="1" dirty="0">
              <a:ea typeface="Lucida Sans Unicode" charset="0"/>
              <a:cs typeface="Lucida Sans Unicode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-108520" y="26988"/>
            <a:ext cx="2617787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 </a:t>
            </a:r>
            <a:r>
              <a:rPr lang="pt-BR" sz="2600" b="1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millon </a:t>
            </a:r>
            <a:r>
              <a:rPr lang="pt-BR" sz="26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km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7696200" cy="694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4637" y="144984"/>
            <a:ext cx="2697163" cy="234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11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0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100 millon km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000" b="1" dirty="0">
              <a:solidFill>
                <a:srgbClr val="FF33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2008" y="2276872"/>
            <a:ext cx="1547664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Orbits of: Venus and </a:t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>Earth... 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6934200" cy="691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7816" y="2204864"/>
            <a:ext cx="2271936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ea typeface="Lucida Sans Unicode" charset="0"/>
                <a:cs typeface="Lucida Sans Unicode" charset="0"/>
              </a:rPr>
              <a:t>Orbits of: Mercury, Venus, Earth, Mars and Jupiter.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50214" y="188640"/>
            <a:ext cx="2441993" cy="1848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12</a:t>
            </a:r>
            <a:r>
              <a:rPr lang="pt-BR" sz="2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 billion km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225"/>
            <a:ext cx="6858000" cy="683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" y="2132856"/>
            <a:ext cx="2209800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At this height of our trip, we could observe the Solar System and the orbits of the planets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19556" y="26988"/>
            <a:ext cx="2339400" cy="1848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13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 billon km</a:t>
            </a:r>
          </a:p>
        </p:txBody>
      </p:sp>
    </p:spTree>
  </p:cSld>
  <p:clrMapOvr>
    <a:masterClrMapping/>
  </p:clrMapOvr>
  <p:transition spd="med" advTm="1228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225" y="0"/>
            <a:ext cx="68357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221509" y="44624"/>
            <a:ext cx="2798763" cy="192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14</a:t>
            </a:r>
            <a:r>
              <a:rPr lang="pt-BR" sz="2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100 Billon km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4800" y="2071441"/>
            <a:ext cx="26670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ea typeface="Lucida Sans Unicode" charset="0"/>
                <a:cs typeface="Lucida Sans Unicode" charset="0"/>
              </a:rPr>
              <a:t>The Solar System starts looking small...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6934200" cy="688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" y="2420888"/>
            <a:ext cx="1899320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The Sun now is a small star in the middle of thousands of stars...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343623" y="116632"/>
            <a:ext cx="2460625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15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 trillion km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3648" y="4315162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Have you ever heard of the term “squared” or seen this:</a:t>
            </a:r>
            <a:endParaRPr lang="en-US" sz="3000" dirty="0"/>
          </a:p>
        </p:txBody>
      </p:sp>
      <p:pic>
        <p:nvPicPr>
          <p:cNvPr id="6" name="Picture 5" descr="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6946055" cy="2088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938" y="35730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350100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2x2=4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41970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3x3=9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84575" y="342900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5x5=25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40759" y="342900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6x6=36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44415" y="342900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4x4=16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15" y="4348063"/>
            <a:ext cx="1008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23528" y="4144863"/>
            <a:ext cx="8208912" cy="245248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5611306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61758" y="5576173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</a:t>
            </a:r>
            <a:endParaRPr lang="en-US" sz="1500" dirty="0"/>
          </a:p>
        </p:txBody>
      </p:sp>
      <p:sp>
        <p:nvSpPr>
          <p:cNvPr id="19" name="Down Arrow 18"/>
          <p:cNvSpPr/>
          <p:nvPr/>
        </p:nvSpPr>
        <p:spPr>
          <a:xfrm>
            <a:off x="6253958" y="530120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03928" y="201414"/>
            <a:ext cx="52806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Square Numbers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0"/>
            <a:ext cx="7054850" cy="700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7504" y="2514600"/>
            <a:ext cx="189512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At one light-year the little Sun star is very small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25" y="457200"/>
            <a:ext cx="2619375" cy="198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16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6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 light-year</a:t>
            </a:r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2743200" y="762000"/>
            <a:ext cx="2765425" cy="2090738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816" y="64"/>
              </a:cxn>
              <a:cxn ang="0">
                <a:pos x="1776" y="448"/>
              </a:cxn>
              <a:cxn ang="0">
                <a:pos x="2112" y="976"/>
              </a:cxn>
              <a:cxn ang="0">
                <a:pos x="2208" y="1312"/>
              </a:cxn>
            </a:cxnLst>
            <a:rect l="0" t="0" r="r" b="b"/>
            <a:pathLst>
              <a:path w="2208" h="1312">
                <a:moveTo>
                  <a:pt x="0" y="64"/>
                </a:moveTo>
                <a:cubicBezTo>
                  <a:pt x="260" y="32"/>
                  <a:pt x="520" y="0"/>
                  <a:pt x="816" y="64"/>
                </a:cubicBezTo>
                <a:cubicBezTo>
                  <a:pt x="1112" y="128"/>
                  <a:pt x="1560" y="296"/>
                  <a:pt x="1776" y="448"/>
                </a:cubicBezTo>
                <a:cubicBezTo>
                  <a:pt x="1992" y="600"/>
                  <a:pt x="2040" y="832"/>
                  <a:pt x="2112" y="976"/>
                </a:cubicBezTo>
                <a:cubicBezTo>
                  <a:pt x="2184" y="1120"/>
                  <a:pt x="2184" y="1256"/>
                  <a:pt x="2208" y="1312"/>
                </a:cubicBezTo>
              </a:path>
            </a:pathLst>
          </a:custGeom>
          <a:noFill/>
          <a:ln w="3816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0"/>
            <a:ext cx="72167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7816" y="2348880"/>
            <a:ext cx="1911896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ea typeface="Lucida Sans Unicode" charset="0"/>
                <a:cs typeface="Lucida Sans Unicode" charset="0"/>
              </a:rPr>
              <a:t>Here we will see nothing in the infinity....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855044" y="150813"/>
            <a:ext cx="3424633" cy="2002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17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6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 </a:t>
            </a:r>
            <a:r>
              <a:rPr lang="pt-BR" sz="3600" b="1" dirty="0" smtClean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light-years</a:t>
            </a:r>
            <a:endParaRPr lang="pt-BR" sz="3600" b="1" dirty="0">
              <a:solidFill>
                <a:srgbClr val="FF3300"/>
              </a:solidFill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ransition spd="med" advTm="716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663" y="0"/>
            <a:ext cx="701833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7504" y="2132856"/>
            <a:ext cx="194389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ea typeface="Lucida Sans Unicode" charset="0"/>
                <a:cs typeface="Lucida Sans Unicode" charset="0"/>
              </a:rPr>
              <a:t>Only </a:t>
            </a:r>
            <a:r>
              <a:rPr lang="pt-BR" b="1" dirty="0">
                <a:ea typeface="Lucida Sans Unicode" charset="0"/>
                <a:cs typeface="Lucida Sans Unicode" charset="0"/>
              </a:rPr>
              <a:t>stars and Nebulae...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123728" y="-27384"/>
            <a:ext cx="3382962" cy="198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18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6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100 light-years</a:t>
            </a:r>
          </a:p>
        </p:txBody>
      </p:sp>
    </p:spTree>
  </p:cSld>
  <p:clrMapOvr>
    <a:masterClrMapping/>
  </p:clrMapOvr>
  <p:transition spd="med" advTm="716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7010400" cy="694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23728" y="0"/>
            <a:ext cx="2967037" cy="186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19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1,000 light-years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7504" y="1772816"/>
            <a:ext cx="2015455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At this distance we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start to travel </a:t>
            </a:r>
            <a:r>
              <a:rPr lang="pt-BR" b="1" dirty="0">
                <a:ea typeface="Lucida Sans Unicode" charset="0"/>
                <a:cs typeface="Lucida Sans Unicode" charset="0"/>
              </a:rPr>
              <a:t>the Via-Lactea (Milky Way), our galaxy.</a:t>
            </a:r>
          </a:p>
        </p:txBody>
      </p:sp>
    </p:spTree>
  </p:cSld>
  <p:clrMapOvr>
    <a:masterClrMapping/>
  </p:clrMapOvr>
  <p:transition spd="med" advTm="1126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225" y="0"/>
            <a:ext cx="68357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008" y="2780928"/>
            <a:ext cx="2339752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We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continue </a:t>
            </a:r>
            <a:r>
              <a:rPr lang="pt-BR" b="1" dirty="0">
                <a:ea typeface="Lucida Sans Unicode" charset="0"/>
                <a:cs typeface="Lucida Sans Unicode" charset="0"/>
              </a:rPr>
              <a:t>our travel inside the Via-Lactea.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352402" y="404813"/>
            <a:ext cx="3587750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20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10,000 light-years</a:t>
            </a:r>
          </a:p>
        </p:txBody>
      </p:sp>
    </p:spTree>
  </p:cSld>
  <p:clrMapOvr>
    <a:masterClrMapping/>
  </p:clrMapOvr>
  <p:transition spd="med" advTm="716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7086600" cy="689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2008" y="2562225"/>
            <a:ext cx="2195736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We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start </a:t>
            </a:r>
            <a:r>
              <a:rPr lang="pt-BR" b="1" dirty="0">
                <a:ea typeface="Lucida Sans Unicode" charset="0"/>
                <a:cs typeface="Lucida Sans Unicode" charset="0"/>
              </a:rPr>
              <a:t>reaching the periphery of the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Via-Lactea.</a:t>
            </a:r>
            <a:endParaRPr lang="pt-BR" b="1" dirty="0">
              <a:ea typeface="Lucida Sans Unicode" charset="0"/>
              <a:cs typeface="Lucida Sans Unicode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26977" y="44624"/>
            <a:ext cx="3813175" cy="192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21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100,000 light-years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038" y="0"/>
            <a:ext cx="681196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2008" y="2204864"/>
            <a:ext cx="2411760" cy="20335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At this tremendous distance we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can see </a:t>
            </a:r>
            <a:r>
              <a:rPr lang="pt-BR" b="1" dirty="0">
                <a:ea typeface="Lucida Sans Unicode" charset="0"/>
                <a:cs typeface="Lucida Sans Unicode" charset="0"/>
              </a:rPr>
              <a:t>all the </a:t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>Via-Lactea &amp; other galaxies too...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448470" y="-99392"/>
            <a:ext cx="3995738" cy="192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22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 million light-years</a:t>
            </a:r>
          </a:p>
        </p:txBody>
      </p:sp>
    </p:spTree>
  </p:cSld>
  <p:clrMapOvr>
    <a:masterClrMapping/>
  </p:clrMapOvr>
  <p:transition spd="med" advTm="1126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"/>
            <a:ext cx="67675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6200" y="1268760"/>
            <a:ext cx="2407568" cy="5357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From this distance, all the galaxies look small with inmense empty spaces in between.</a:t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/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>The same laws are ruling in all bodies of the Universe. </a:t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/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>We could continue traveling upwards with our imagination, but now we will return home </a:t>
            </a:r>
            <a:r>
              <a:rPr lang="pt-BR" b="1" dirty="0" smtClean="0">
                <a:ea typeface="Lucida Sans Unicode" charset="0"/>
                <a:cs typeface="Lucida Sans Unicode" charset="0"/>
              </a:rPr>
              <a:t>quickly.</a:t>
            </a:r>
            <a:endParaRPr lang="pt-BR" b="1" dirty="0">
              <a:ea typeface="Lucida Sans Unicode" charset="0"/>
              <a:cs typeface="Lucida Sans Unicode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68338" y="0"/>
            <a:ext cx="8186737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23</a:t>
            </a:r>
            <a:r>
              <a:rPr lang="pt-BR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 - </a:t>
            </a:r>
            <a:r>
              <a:rPr lang="pt-BR" sz="40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 million light-years</a:t>
            </a:r>
          </a:p>
        </p:txBody>
      </p:sp>
    </p:spTree>
  </p:cSld>
  <p:clrMapOvr>
    <a:masterClrMapping/>
  </p:clrMapOvr>
  <p:transition spd="med" advTm="2969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"/>
            <a:ext cx="68119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27038" y="249238"/>
            <a:ext cx="21431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22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-27384"/>
            <a:ext cx="7086600" cy="689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6363" y="471488"/>
            <a:ext cx="21431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21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1412776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The term “</a:t>
            </a:r>
            <a:r>
              <a:rPr lang="en-US" sz="3000" dirty="0" smtClean="0">
                <a:solidFill>
                  <a:srgbClr val="00B050"/>
                </a:solidFill>
              </a:rPr>
              <a:t>squared</a:t>
            </a:r>
            <a:r>
              <a:rPr lang="en-US" sz="3000" dirty="0" smtClean="0"/>
              <a:t>” or “to the power of </a:t>
            </a:r>
            <a:r>
              <a:rPr lang="en-US" sz="3000" dirty="0" smtClean="0">
                <a:solidFill>
                  <a:srgbClr val="00B050"/>
                </a:solidFill>
              </a:rPr>
              <a:t>2</a:t>
            </a:r>
            <a:r>
              <a:rPr lang="en-US" sz="3000" dirty="0" smtClean="0"/>
              <a:t>”: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3779912" y="2204864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75744" y="2169731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B050"/>
                </a:solidFill>
              </a:rPr>
              <a:t>2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067944" y="189476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1560" y="2924944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means a number multiplied by itself:</a:t>
            </a:r>
          </a:p>
          <a:p>
            <a:pPr algn="ctr"/>
            <a:r>
              <a:rPr lang="en-US" sz="3000" dirty="0" smtClean="0"/>
              <a:t>E.g. </a:t>
            </a:r>
          </a:p>
          <a:p>
            <a:pPr algn="ctr"/>
            <a:r>
              <a:rPr lang="en-US" sz="3000" dirty="0" smtClean="0"/>
              <a:t>1</a:t>
            </a:r>
            <a:r>
              <a:rPr lang="en-US" sz="3000" dirty="0" smtClean="0">
                <a:solidFill>
                  <a:srgbClr val="00B050"/>
                </a:solidFill>
              </a:rPr>
              <a:t>²</a:t>
            </a:r>
            <a:r>
              <a:rPr lang="en-US" sz="3000" dirty="0" smtClean="0"/>
              <a:t> = </a:t>
            </a:r>
            <a:r>
              <a:rPr lang="en-US" sz="3000" dirty="0" smtClean="0">
                <a:solidFill>
                  <a:srgbClr val="00B050"/>
                </a:solidFill>
              </a:rPr>
              <a:t>1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1</a:t>
            </a:r>
            <a:r>
              <a:rPr lang="en-US" sz="3000" dirty="0" smtClean="0"/>
              <a:t> = 1</a:t>
            </a:r>
          </a:p>
          <a:p>
            <a:pPr algn="ctr"/>
            <a:r>
              <a:rPr lang="en-US" sz="3000" dirty="0" smtClean="0"/>
              <a:t>2</a:t>
            </a:r>
            <a:r>
              <a:rPr lang="en-US" sz="3000" dirty="0" smtClean="0">
                <a:solidFill>
                  <a:srgbClr val="00B050"/>
                </a:solidFill>
              </a:rPr>
              <a:t>²</a:t>
            </a:r>
            <a:r>
              <a:rPr lang="en-US" sz="3000" dirty="0" smtClean="0"/>
              <a:t> = </a:t>
            </a:r>
            <a:r>
              <a:rPr lang="en-US" sz="3000" dirty="0" smtClean="0">
                <a:solidFill>
                  <a:srgbClr val="00B050"/>
                </a:solidFill>
              </a:rPr>
              <a:t>2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2</a:t>
            </a:r>
            <a:r>
              <a:rPr lang="en-US" sz="3000" dirty="0" smtClean="0"/>
              <a:t> = 4</a:t>
            </a:r>
          </a:p>
          <a:p>
            <a:pPr algn="ctr"/>
            <a:r>
              <a:rPr lang="en-US" sz="3000" dirty="0" smtClean="0"/>
              <a:t>7</a:t>
            </a:r>
            <a:r>
              <a:rPr lang="en-US" sz="3000" dirty="0" smtClean="0">
                <a:solidFill>
                  <a:srgbClr val="00B050"/>
                </a:solidFill>
              </a:rPr>
              <a:t>²</a:t>
            </a:r>
            <a:r>
              <a:rPr lang="en-US" sz="3000" dirty="0" smtClean="0"/>
              <a:t> = </a:t>
            </a:r>
            <a:r>
              <a:rPr lang="en-US" sz="3000" dirty="0" smtClean="0">
                <a:solidFill>
                  <a:srgbClr val="00B050"/>
                </a:solidFill>
              </a:rPr>
              <a:t>7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7</a:t>
            </a:r>
            <a:r>
              <a:rPr lang="en-US" sz="3000" dirty="0" smtClean="0"/>
              <a:t>= 49</a:t>
            </a:r>
          </a:p>
          <a:p>
            <a:pPr algn="ctr"/>
            <a:r>
              <a:rPr lang="en-US" sz="3000" dirty="0" smtClean="0"/>
              <a:t> 9</a:t>
            </a:r>
            <a:r>
              <a:rPr lang="en-US" sz="3000" dirty="0" smtClean="0">
                <a:solidFill>
                  <a:srgbClr val="00B050"/>
                </a:solidFill>
              </a:rPr>
              <a:t>² </a:t>
            </a:r>
            <a:r>
              <a:rPr lang="en-US" sz="3000" dirty="0" smtClean="0"/>
              <a:t>= </a:t>
            </a:r>
            <a:r>
              <a:rPr lang="en-US" sz="3000" dirty="0" smtClean="0">
                <a:solidFill>
                  <a:srgbClr val="00B050"/>
                </a:solidFill>
              </a:rPr>
              <a:t>9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9</a:t>
            </a:r>
            <a:r>
              <a:rPr lang="en-US" sz="3000" dirty="0" smtClean="0"/>
              <a:t> = 81</a:t>
            </a:r>
            <a:endParaRPr lang="en-US" sz="3000" dirty="0"/>
          </a:p>
        </p:txBody>
      </p:sp>
      <p:sp>
        <p:nvSpPr>
          <p:cNvPr id="20" name="Rectangle 19"/>
          <p:cNvSpPr/>
          <p:nvPr/>
        </p:nvSpPr>
        <p:spPr>
          <a:xfrm>
            <a:off x="814078" y="201414"/>
            <a:ext cx="726032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r>
              <a:rPr lang="en-US" sz="3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Square Numbers/To The Power of 2</a:t>
            </a:r>
            <a:endParaRPr lang="en-US" sz="3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357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58763" y="484188"/>
            <a:ext cx="21431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20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7010400" cy="694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6363" y="609600"/>
            <a:ext cx="21431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19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-27384"/>
            <a:ext cx="70183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82563" y="623888"/>
            <a:ext cx="21431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18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-27384"/>
            <a:ext cx="72167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6363" y="395288"/>
            <a:ext cx="21431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17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7054850" cy="700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82563" y="776288"/>
            <a:ext cx="21431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16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934200" cy="688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82563" y="928688"/>
            <a:ext cx="21431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15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"/>
            <a:ext cx="68357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06363" y="776288"/>
            <a:ext cx="21431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14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225"/>
            <a:ext cx="6858000" cy="683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06363" y="547688"/>
            <a:ext cx="21431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13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-52388"/>
            <a:ext cx="6934200" cy="691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163" y="928688"/>
            <a:ext cx="21431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12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696200" cy="694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8763" y="1233488"/>
            <a:ext cx="21431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11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3491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33016" y="34824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3491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34824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17392" y="34917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45584" y="34917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3528" y="4005064"/>
            <a:ext cx="8208912" cy="26642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619672" y="4077072"/>
            <a:ext cx="6175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Harrington" pitchFamily="82" charset="0"/>
              </a:rPr>
              <a:t>Heading: </a:t>
            </a:r>
            <a:r>
              <a:rPr lang="en-GB" sz="2400" dirty="0" smtClean="0">
                <a:solidFill>
                  <a:srgbClr val="00B050"/>
                </a:solidFill>
                <a:latin typeface="Harrington" pitchFamily="82" charset="0"/>
              </a:rPr>
              <a:t>Square Numbers/To The Power of 2</a:t>
            </a:r>
            <a:endParaRPr lang="en-GB" sz="2400" dirty="0">
              <a:solidFill>
                <a:srgbClr val="00B050"/>
              </a:solidFill>
              <a:latin typeface="Harrington" pitchFamily="82" charset="0"/>
            </a:endParaRPr>
          </a:p>
        </p:txBody>
      </p:sp>
      <p:pic>
        <p:nvPicPr>
          <p:cNvPr id="17" name="Picture 16" descr="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03484"/>
            <a:ext cx="6946055" cy="2088232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01208"/>
            <a:ext cx="864096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015877" y="5035242"/>
            <a:ext cx="21387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1 = </a:t>
            </a:r>
            <a:r>
              <a:rPr lang="en-US" sz="3000" dirty="0" smtClean="0">
                <a:solidFill>
                  <a:srgbClr val="00B050"/>
                </a:solidFill>
              </a:rPr>
              <a:t>1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1</a:t>
            </a:r>
            <a:r>
              <a:rPr lang="en-US" sz="3000" dirty="0" smtClean="0"/>
              <a:t> = 1</a:t>
            </a: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3203848" y="5000109"/>
            <a:ext cx="299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B050"/>
                </a:solidFill>
              </a:rPr>
              <a:t>2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5877" y="5611306"/>
            <a:ext cx="21387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2 = </a:t>
            </a:r>
            <a:r>
              <a:rPr lang="en-US" sz="3000" dirty="0" smtClean="0">
                <a:solidFill>
                  <a:srgbClr val="00B050"/>
                </a:solidFill>
              </a:rPr>
              <a:t>2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2</a:t>
            </a:r>
            <a:r>
              <a:rPr lang="en-US" sz="3000" dirty="0" smtClean="0"/>
              <a:t> = 4</a:t>
            </a:r>
            <a:endParaRPr lang="en-US" sz="3000" dirty="0"/>
          </a:p>
        </p:txBody>
      </p:sp>
      <p:sp>
        <p:nvSpPr>
          <p:cNvPr id="24" name="TextBox 23"/>
          <p:cNvSpPr txBox="1"/>
          <p:nvPr/>
        </p:nvSpPr>
        <p:spPr>
          <a:xfrm>
            <a:off x="3211709" y="5576173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B050"/>
                </a:solidFill>
              </a:rPr>
              <a:t>2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450912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Complete the pattern to calculate all of the squared/to the power of 2 numbers to 12² :</a:t>
            </a:r>
            <a:endParaRPr lang="en-AU" dirty="0"/>
          </a:p>
        </p:txBody>
      </p:sp>
      <p:sp>
        <p:nvSpPr>
          <p:cNvPr id="26" name="Rectangle 25"/>
          <p:cNvSpPr/>
          <p:nvPr/>
        </p:nvSpPr>
        <p:spPr>
          <a:xfrm>
            <a:off x="814078" y="201414"/>
            <a:ext cx="726032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r>
              <a:rPr lang="en-US" sz="3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Square Numbers/To The Power of 2</a:t>
            </a:r>
            <a:endParaRPr lang="en-US" sz="3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"/>
            <a:ext cx="67675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82563" y="776288"/>
            <a:ext cx="21431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"/>
            <a:ext cx="68119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79425" y="762000"/>
            <a:ext cx="178435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9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"/>
            <a:ext cx="6858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012825" y="457200"/>
            <a:ext cx="178435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8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"/>
            <a:ext cx="68119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50825" y="304800"/>
            <a:ext cx="178435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7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"/>
            <a:ext cx="67897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27025" y="533400"/>
            <a:ext cx="178435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6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"/>
            <a:ext cx="67675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03225" y="228600"/>
            <a:ext cx="178435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5</a:t>
            </a:r>
          </a:p>
        </p:txBody>
      </p:sp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"/>
            <a:ext cx="67897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27025" y="685800"/>
            <a:ext cx="178435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4</a:t>
            </a:r>
          </a:p>
        </p:txBody>
      </p:sp>
    </p:spTree>
  </p:cSld>
  <p:clrMapOvr>
    <a:masterClrMapping/>
  </p:clrMapOvr>
  <p:transition spd="med" advTm="11264">
    <p:diamond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2238"/>
            <a:ext cx="6858000" cy="681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27025" y="700088"/>
            <a:ext cx="178435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3</a:t>
            </a:r>
          </a:p>
        </p:txBody>
      </p:sp>
    </p:spTree>
  </p:cSld>
  <p:clrMapOvr>
    <a:masterClrMapping/>
  </p:clrMapOvr>
  <p:transition spd="med" advTm="9216">
    <p:diamond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8119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12738" y="547688"/>
            <a:ext cx="178435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2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5959"/>
            <a:ext cx="7162800" cy="682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95250" y="547688"/>
            <a:ext cx="178435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</a:t>
            </a:r>
          </a:p>
        </p:txBody>
      </p:sp>
    </p:spTree>
  </p:cSld>
  <p:clrMapOvr>
    <a:masterClrMapping/>
  </p:clrMapOvr>
  <p:transition spd="med" advTm="8192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3648" y="498738"/>
            <a:ext cx="6480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Have you ever seen this:</a:t>
            </a:r>
            <a:endParaRPr lang="en-US" sz="3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15" y="531639"/>
            <a:ext cx="1438697" cy="210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23528" y="328439"/>
            <a:ext cx="8208912" cy="245248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143484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61758" y="1399709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3</a:t>
            </a:r>
            <a:endParaRPr lang="en-US" sz="1500" dirty="0"/>
          </a:p>
        </p:txBody>
      </p:sp>
      <p:sp>
        <p:nvSpPr>
          <p:cNvPr id="19" name="Down Arrow 18"/>
          <p:cNvSpPr/>
          <p:nvPr/>
        </p:nvSpPr>
        <p:spPr>
          <a:xfrm>
            <a:off x="6253958" y="1124744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91680" y="1916832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What does the little three (</a:t>
            </a:r>
            <a:r>
              <a:rPr lang="en-US" sz="3200" dirty="0" smtClean="0"/>
              <a:t>³</a:t>
            </a:r>
            <a:r>
              <a:rPr lang="en-US" sz="3000" dirty="0" smtClean="0"/>
              <a:t>) mean?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94" y="3445718"/>
            <a:ext cx="46291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722" y="3589734"/>
            <a:ext cx="3085678" cy="302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71600" y="2852936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</a:rPr>
              <a:t>Cubed!</a:t>
            </a:r>
            <a:endParaRPr lang="en-US" sz="3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"/>
            <a:ext cx="67675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50825" y="471488"/>
            <a:ext cx="178435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AU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0</a:t>
            </a:r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2286000" y="762000"/>
            <a:ext cx="2286000" cy="2133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816" y="64"/>
              </a:cxn>
              <a:cxn ang="0">
                <a:pos x="1776" y="448"/>
              </a:cxn>
              <a:cxn ang="0">
                <a:pos x="2112" y="976"/>
              </a:cxn>
              <a:cxn ang="0">
                <a:pos x="2208" y="1312"/>
              </a:cxn>
            </a:cxnLst>
            <a:rect l="0" t="0" r="r" b="b"/>
            <a:pathLst>
              <a:path w="2208" h="1312">
                <a:moveTo>
                  <a:pt x="0" y="64"/>
                </a:moveTo>
                <a:cubicBezTo>
                  <a:pt x="260" y="32"/>
                  <a:pt x="520" y="0"/>
                  <a:pt x="816" y="64"/>
                </a:cubicBezTo>
                <a:cubicBezTo>
                  <a:pt x="1112" y="128"/>
                  <a:pt x="1560" y="296"/>
                  <a:pt x="1776" y="448"/>
                </a:cubicBezTo>
                <a:cubicBezTo>
                  <a:pt x="1992" y="600"/>
                  <a:pt x="2040" y="832"/>
                  <a:pt x="2112" y="976"/>
                </a:cubicBezTo>
                <a:cubicBezTo>
                  <a:pt x="2184" y="1120"/>
                  <a:pt x="2184" y="1256"/>
                  <a:pt x="2208" y="1312"/>
                </a:cubicBezTo>
              </a:path>
            </a:pathLst>
          </a:custGeom>
          <a:noFill/>
          <a:ln w="3816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 spd="med" advTm="921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92896"/>
            <a:ext cx="77877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0" dirty="0" smtClean="0"/>
              <a:t>Now let’s get microscopic!</a:t>
            </a:r>
            <a:endParaRPr lang="en-A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712" y="44624"/>
            <a:ext cx="6781800" cy="678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57448" y="2362200"/>
            <a:ext cx="2514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Getting closer at  10 cm ...We can delineate the leaves.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1398" y="60325"/>
            <a:ext cx="3092450" cy="192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-1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 Centimeters</a:t>
            </a:r>
          </a:p>
        </p:txBody>
      </p:sp>
    </p:spTree>
  </p:cSld>
  <p:clrMapOvr>
    <a:masterClrMapping/>
  </p:clrMapOvr>
  <p:transition spd="med" advTm="921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312" y="-52388"/>
            <a:ext cx="6934200" cy="691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1462" y="1981200"/>
            <a:ext cx="2196282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At this distance it is  possible to observe the  structure </a:t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>of the leaf.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02208" y="26988"/>
            <a:ext cx="2641600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-2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 Centimeter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512" y="44624"/>
            <a:ext cx="6858000" cy="683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79512" y="2204864"/>
            <a:ext cx="25146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The cellular structures start showing...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13196" y="26988"/>
            <a:ext cx="2414588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-3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 Millimeter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512" y="44624"/>
            <a:ext cx="6858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79512" y="2438400"/>
            <a:ext cx="1981200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The cells can be defined. </a:t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/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>You could see the union between them.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07504" y="0"/>
            <a:ext cx="2551113" cy="192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-4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100 microns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312" y="0"/>
            <a:ext cx="6934200" cy="693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34144" y="2204864"/>
            <a:ext cx="213360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200" dirty="0" smtClean="0">
                <a:ea typeface="Lucida Sans Unicode" charset="0"/>
                <a:cs typeface="Lucida Sans Unicode" charset="0"/>
              </a:rPr>
              <a:t>Start our trip inside the cell...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87313" y="196850"/>
            <a:ext cx="2057400" cy="186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-5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 microns</a:t>
            </a:r>
          </a:p>
        </p:txBody>
      </p:sp>
    </p:spTree>
  </p:cSld>
  <p:clrMapOvr>
    <a:masterClrMapping/>
  </p:clrMapOvr>
  <p:transition spd="med" advTm="921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3912" y="-27384"/>
            <a:ext cx="7086600" cy="692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6328" y="2348880"/>
            <a:ext cx="20574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The nucleus of the cell is visible.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07504" y="147638"/>
            <a:ext cx="2000250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-6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 micron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737" y="44624"/>
            <a:ext cx="68357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72008" y="2420938"/>
            <a:ext cx="2411760" cy="2502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Again we changed the messuring unit to adapt to the minúscule size. </a:t>
            </a:r>
            <a:endParaRPr lang="pt-BR" b="1" dirty="0" smtClean="0">
              <a:ea typeface="Lucida Sans Unicode" charset="0"/>
              <a:cs typeface="Lucida Sans Unicode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/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>You could see the chromosomes.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5875" y="-76200"/>
            <a:ext cx="2346325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-7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1.000 Angstroms</a:t>
            </a:r>
          </a:p>
        </p:txBody>
      </p:sp>
    </p:spTree>
  </p:cSld>
  <p:clrMapOvr>
    <a:masterClrMapping/>
  </p:clrMapOvr>
  <p:transition spd="med" advTm="1228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512" y="0"/>
            <a:ext cx="6858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3184" y="2060848"/>
            <a:ext cx="2370584" cy="1394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In this  micro universe the DNA chain is visible. 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>
              <a:ea typeface="Lucida Sans Unicode" charset="0"/>
              <a:cs typeface="Lucida Sans Unicode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87585" y="0"/>
            <a:ext cx="3116263" cy="192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-8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100 Angstroms</a:t>
            </a:r>
          </a:p>
        </p:txBody>
      </p:sp>
    </p:spTree>
  </p:cSld>
  <p:clrMapOvr>
    <a:masterClrMapping/>
  </p:clrMapOvr>
  <p:transition spd="med" advTm="1126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84692"/>
            <a:ext cx="2304256" cy="25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1412776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The term “</a:t>
            </a:r>
            <a:r>
              <a:rPr lang="en-US" sz="3000" dirty="0" smtClean="0">
                <a:solidFill>
                  <a:srgbClr val="00B050"/>
                </a:solidFill>
              </a:rPr>
              <a:t>cubed</a:t>
            </a:r>
            <a:r>
              <a:rPr lang="en-US" sz="3000" dirty="0" smtClean="0"/>
              <a:t>” or “to the power of </a:t>
            </a:r>
            <a:r>
              <a:rPr lang="en-US" sz="3000" dirty="0">
                <a:solidFill>
                  <a:srgbClr val="00B050"/>
                </a:solidFill>
              </a:rPr>
              <a:t>3</a:t>
            </a:r>
            <a:r>
              <a:rPr lang="en-US" sz="3000" dirty="0" smtClean="0"/>
              <a:t>”: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3779912" y="2204864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75744" y="2169731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B050"/>
                </a:solidFill>
              </a:rPr>
              <a:t>3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067944" y="189476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108520" y="3861048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E.g. </a:t>
            </a:r>
          </a:p>
          <a:p>
            <a:pPr algn="ctr"/>
            <a:r>
              <a:rPr lang="en-US" sz="3000" dirty="0" smtClean="0"/>
              <a:t>1</a:t>
            </a:r>
            <a:r>
              <a:rPr lang="en-US" sz="3000" dirty="0" smtClean="0">
                <a:solidFill>
                  <a:srgbClr val="00B050"/>
                </a:solidFill>
              </a:rPr>
              <a:t>³</a:t>
            </a:r>
            <a:r>
              <a:rPr lang="en-US" sz="3000" dirty="0" smtClean="0"/>
              <a:t> = </a:t>
            </a:r>
            <a:r>
              <a:rPr lang="en-US" sz="3000" dirty="0" smtClean="0">
                <a:solidFill>
                  <a:srgbClr val="00B050"/>
                </a:solidFill>
              </a:rPr>
              <a:t>1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1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1</a:t>
            </a:r>
            <a:r>
              <a:rPr lang="en-US" sz="3000" dirty="0" smtClean="0"/>
              <a:t> = </a:t>
            </a:r>
          </a:p>
          <a:p>
            <a:pPr algn="ctr"/>
            <a:r>
              <a:rPr lang="en-US" sz="3000" dirty="0" smtClean="0"/>
              <a:t>2</a:t>
            </a:r>
            <a:r>
              <a:rPr lang="en-US" sz="3000" dirty="0" smtClean="0">
                <a:solidFill>
                  <a:srgbClr val="00B050"/>
                </a:solidFill>
              </a:rPr>
              <a:t>³</a:t>
            </a:r>
            <a:r>
              <a:rPr lang="en-US" sz="3000" dirty="0" smtClean="0"/>
              <a:t> = </a:t>
            </a:r>
            <a:r>
              <a:rPr lang="en-US" sz="3000" dirty="0" smtClean="0">
                <a:solidFill>
                  <a:srgbClr val="00B050"/>
                </a:solidFill>
              </a:rPr>
              <a:t>2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2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2</a:t>
            </a:r>
            <a:r>
              <a:rPr lang="en-US" sz="3000" dirty="0" smtClean="0"/>
              <a:t> =    </a:t>
            </a:r>
          </a:p>
          <a:p>
            <a:pPr algn="ctr"/>
            <a:r>
              <a:rPr lang="en-US" sz="3000" dirty="0" smtClean="0"/>
              <a:t>7</a:t>
            </a:r>
            <a:r>
              <a:rPr lang="en-US" sz="3000" dirty="0" smtClean="0">
                <a:solidFill>
                  <a:srgbClr val="00B050"/>
                </a:solidFill>
              </a:rPr>
              <a:t>³</a:t>
            </a:r>
            <a:r>
              <a:rPr lang="en-US" sz="3000" dirty="0" smtClean="0"/>
              <a:t> = </a:t>
            </a:r>
            <a:r>
              <a:rPr lang="en-US" sz="3000" dirty="0" smtClean="0">
                <a:solidFill>
                  <a:srgbClr val="00B050"/>
                </a:solidFill>
              </a:rPr>
              <a:t>7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7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7 </a:t>
            </a:r>
            <a:r>
              <a:rPr lang="en-US" sz="3000" dirty="0" smtClean="0"/>
              <a:t>=    </a:t>
            </a:r>
          </a:p>
          <a:p>
            <a:pPr algn="ctr"/>
            <a:r>
              <a:rPr lang="en-US" sz="3000" dirty="0" smtClean="0"/>
              <a:t>9</a:t>
            </a:r>
            <a:r>
              <a:rPr lang="en-US" sz="3000" dirty="0" smtClean="0">
                <a:solidFill>
                  <a:srgbClr val="00B050"/>
                </a:solidFill>
              </a:rPr>
              <a:t>³</a:t>
            </a:r>
            <a:r>
              <a:rPr lang="en-US" sz="3000" dirty="0" smtClean="0"/>
              <a:t> =  </a:t>
            </a:r>
            <a:r>
              <a:rPr lang="en-US" sz="3000" dirty="0" smtClean="0">
                <a:solidFill>
                  <a:srgbClr val="00B050"/>
                </a:solidFill>
              </a:rPr>
              <a:t>9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9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9</a:t>
            </a:r>
            <a:r>
              <a:rPr lang="en-US" sz="3000" dirty="0" smtClean="0"/>
              <a:t> =</a:t>
            </a:r>
          </a:p>
          <a:p>
            <a:pPr algn="ctr"/>
            <a:r>
              <a:rPr lang="en-US" sz="3000" dirty="0" smtClean="0"/>
              <a:t> 10</a:t>
            </a:r>
            <a:r>
              <a:rPr lang="en-US" sz="3000" dirty="0" smtClean="0">
                <a:solidFill>
                  <a:srgbClr val="00B050"/>
                </a:solidFill>
              </a:rPr>
              <a:t>³</a:t>
            </a:r>
            <a:r>
              <a:rPr lang="en-US" sz="3000" dirty="0" smtClean="0"/>
              <a:t> =  </a:t>
            </a:r>
            <a:r>
              <a:rPr lang="en-US" sz="3000" dirty="0" smtClean="0">
                <a:solidFill>
                  <a:srgbClr val="00B050"/>
                </a:solidFill>
              </a:rPr>
              <a:t>10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10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10</a:t>
            </a:r>
            <a:r>
              <a:rPr lang="en-US" sz="3000" dirty="0" smtClean="0"/>
              <a:t> =    </a:t>
            </a:r>
            <a:endParaRPr lang="en-US" sz="3000" dirty="0"/>
          </a:p>
        </p:txBody>
      </p:sp>
      <p:sp>
        <p:nvSpPr>
          <p:cNvPr id="20" name="Rectangle 19"/>
          <p:cNvSpPr/>
          <p:nvPr/>
        </p:nvSpPr>
        <p:spPr>
          <a:xfrm>
            <a:off x="882205" y="201414"/>
            <a:ext cx="712406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r>
              <a:rPr lang="en-US" sz="3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Cubed Numbers/To The Power of 3</a:t>
            </a:r>
            <a:endParaRPr lang="en-US" sz="3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3717032"/>
            <a:ext cx="627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b="1" dirty="0" smtClean="0"/>
              <a:t>10</a:t>
            </a:r>
            <a:endParaRPr lang="en-AU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72400" y="4797152"/>
            <a:ext cx="627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b="1" dirty="0" smtClean="0"/>
              <a:t>10</a:t>
            </a:r>
            <a:endParaRPr lang="en-AU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12360" y="6021288"/>
            <a:ext cx="627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b="1" dirty="0" smtClean="0"/>
              <a:t>10</a:t>
            </a:r>
            <a:endParaRPr lang="en-AU" sz="30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04248" y="4077072"/>
            <a:ext cx="1296144" cy="3600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00392" y="4581128"/>
            <a:ext cx="0" cy="9277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524328" y="5805264"/>
            <a:ext cx="576064" cy="78370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9512" y="2629361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means a number multiplied by itself and then by itself again: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512" y="0"/>
            <a:ext cx="6858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16024" y="2348880"/>
            <a:ext cx="1979712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...the chromosomes blocks can be studied.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96986" y="0"/>
            <a:ext cx="2890838" cy="192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-9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 Angstroms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312" y="43259"/>
            <a:ext cx="6934200" cy="684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07504" y="2060575"/>
            <a:ext cx="2231926" cy="397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It appears like clouds of electrons... These are carbon atoms that formed our world. </a:t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/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>You could notice the resemblance of the microcosmos with the macrocosmos...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2225" y="71438"/>
            <a:ext cx="2439988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-10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 Angstrom</a:t>
            </a:r>
          </a:p>
        </p:txBody>
      </p:sp>
    </p:spTree>
  </p:cSld>
  <p:clrMapOvr>
    <a:masterClrMapping/>
  </p:clrMapOvr>
  <p:transition spd="med" advTm="1536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712" y="76200"/>
            <a:ext cx="6781800" cy="678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07504" y="2060848"/>
            <a:ext cx="2362200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In this miniature world we could observe the electrons orbiting the atoms.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00013" y="0"/>
            <a:ext cx="2911475" cy="192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-11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 picometers</a:t>
            </a:r>
          </a:p>
        </p:txBody>
      </p:sp>
    </p:spTree>
  </p:cSld>
  <p:clrMapOvr>
    <a:masterClrMapping/>
  </p:clrMapOvr>
  <p:transition spd="med" advTm="1126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512" y="76200"/>
            <a:ext cx="6858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79512" y="2636912"/>
            <a:ext cx="2159918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An inmense empty space between the nucleous and the electron orbits...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79512" y="188640"/>
            <a:ext cx="2482850" cy="192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-12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 Picometer</a:t>
            </a:r>
          </a:p>
        </p:txBody>
      </p:sp>
    </p:spTree>
  </p:cSld>
  <p:clrMapOvr>
    <a:masterClrMapping/>
  </p:clrMapOvr>
  <p:transition spd="med" advTm="921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774" y="76200"/>
            <a:ext cx="67897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51520" y="2492896"/>
            <a:ext cx="2250976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At this incredible and minuscule size we could observe the nuceous of the atom.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47638" y="331788"/>
            <a:ext cx="3408362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-13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100 Fentometers</a:t>
            </a:r>
          </a:p>
        </p:txBody>
      </p:sp>
    </p:spTree>
  </p:cSld>
  <p:clrMapOvr>
    <a:masterClrMapping/>
  </p:clrMapOvr>
  <p:transition spd="med" advTm="1126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737" y="44624"/>
            <a:ext cx="68357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28600" y="2492896"/>
            <a:ext cx="2111152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Now we could observe the nucleous of the carbon atom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60350" y="331788"/>
            <a:ext cx="3182938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-14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 Fentometers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774" y="44624"/>
            <a:ext cx="67897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6200" y="2392572"/>
            <a:ext cx="2263552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Here we are in the field of the scientific imagination, face to face with a proton.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1113" y="333375"/>
            <a:ext cx="2732087" cy="192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-15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FF3300"/>
                </a:solidFill>
                <a:ea typeface="Lucida Sans Unicode" charset="0"/>
                <a:cs typeface="Lucida Sans Unicode" charset="0"/>
              </a:rPr>
              <a:t>1 Fentometer</a:t>
            </a:r>
          </a:p>
        </p:txBody>
      </p:sp>
    </p:spTree>
  </p:cSld>
  <p:clrMapOvr>
    <a:masterClrMapping/>
  </p:clrMapOvr>
  <p:transition spd="med" advTm="102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737" y="27384"/>
            <a:ext cx="68357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79512" y="1989138"/>
            <a:ext cx="2160935" cy="41648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Examine the ‘quark’ particules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ea typeface="Lucida Sans Unicode" charset="0"/>
                <a:cs typeface="Lucida Sans Unicode" charset="0"/>
              </a:rPr>
              <a:t>There is nowhere more to go...</a:t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/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>At the limits of current scientific knowledge . </a:t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/>
            </a:r>
            <a:br>
              <a:rPr lang="pt-BR" b="1" dirty="0">
                <a:ea typeface="Lucida Sans Unicode" charset="0"/>
                <a:cs typeface="Lucida Sans Unicode" charset="0"/>
              </a:rPr>
            </a:br>
            <a:r>
              <a:rPr lang="pt-BR" b="1" dirty="0">
                <a:ea typeface="Lucida Sans Unicode" charset="0"/>
                <a:cs typeface="Lucida Sans Unicode" charset="0"/>
              </a:rPr>
              <a:t>This is the limit of matter...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5496" y="0"/>
            <a:ext cx="2826714" cy="18796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800" b="1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pt-BR" sz="8800" b="1" baseline="300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-16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100 Atometers</a:t>
            </a:r>
          </a:p>
        </p:txBody>
      </p:sp>
    </p:spTree>
  </p:cSld>
  <p:clrMapOvr>
    <a:masterClrMapping/>
  </p:clrMapOvr>
  <p:transition spd="med" advTm="1433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8215370" cy="460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75103" y="231796"/>
            <a:ext cx="5354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Exponents / Indices Video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67544" y="162880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You can use brackets to help you solve powers of equations: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2205" y="201414"/>
            <a:ext cx="712406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Types of Numbers: </a:t>
            </a:r>
          </a:p>
          <a:p>
            <a:pPr algn="ctr"/>
            <a:r>
              <a:rPr lang="en-US" sz="3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Cubed Numbers/To The Power of 3</a:t>
            </a:r>
            <a:endParaRPr lang="en-US" sz="3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84692"/>
            <a:ext cx="2304256" cy="25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7308304" y="3717032"/>
            <a:ext cx="627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b="1" dirty="0" smtClean="0"/>
              <a:t>10</a:t>
            </a:r>
            <a:endParaRPr lang="en-AU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172400" y="4797152"/>
            <a:ext cx="627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b="1" dirty="0" smtClean="0"/>
              <a:t>10</a:t>
            </a:r>
            <a:endParaRPr lang="en-AU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812360" y="6021288"/>
            <a:ext cx="627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000" b="1" dirty="0" smtClean="0"/>
              <a:t>10</a:t>
            </a:r>
            <a:endParaRPr lang="en-AU" sz="30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4248" y="4077072"/>
            <a:ext cx="1296144" cy="3600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100392" y="4581128"/>
            <a:ext cx="0" cy="9277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524328" y="5805264"/>
            <a:ext cx="576064" cy="78370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540568" y="5077633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10</a:t>
            </a:r>
            <a:r>
              <a:rPr lang="en-US" sz="3000" dirty="0" smtClean="0">
                <a:solidFill>
                  <a:srgbClr val="00B050"/>
                </a:solidFill>
              </a:rPr>
              <a:t>³</a:t>
            </a:r>
            <a:r>
              <a:rPr lang="en-US" sz="3000" dirty="0" smtClean="0"/>
              <a:t> =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000" dirty="0" smtClean="0">
                <a:solidFill>
                  <a:srgbClr val="00B050"/>
                </a:solidFill>
              </a:rPr>
              <a:t>10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10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10</a:t>
            </a:r>
            <a:r>
              <a:rPr lang="en-US" sz="3000" dirty="0" smtClean="0"/>
              <a:t>=    </a:t>
            </a:r>
          </a:p>
          <a:p>
            <a:pPr algn="ctr"/>
            <a:endParaRPr lang="en-US" sz="3000" dirty="0"/>
          </a:p>
        </p:txBody>
      </p:sp>
      <p:sp>
        <p:nvSpPr>
          <p:cNvPr id="30" name="Rectangle 29"/>
          <p:cNvSpPr/>
          <p:nvPr/>
        </p:nvSpPr>
        <p:spPr>
          <a:xfrm>
            <a:off x="-540568" y="3284984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7</a:t>
            </a:r>
            <a:r>
              <a:rPr lang="en-US" sz="3000" dirty="0" smtClean="0">
                <a:solidFill>
                  <a:srgbClr val="00B050"/>
                </a:solidFill>
              </a:rPr>
              <a:t>³</a:t>
            </a:r>
            <a:r>
              <a:rPr lang="en-US" sz="3000" dirty="0" smtClean="0"/>
              <a:t> =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000" dirty="0" smtClean="0">
                <a:solidFill>
                  <a:srgbClr val="00B050"/>
                </a:solidFill>
              </a:rPr>
              <a:t>7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7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7 </a:t>
            </a:r>
            <a:r>
              <a:rPr lang="en-US" sz="3000" dirty="0" smtClean="0"/>
              <a:t>=  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-540568" y="4221088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9</a:t>
            </a:r>
            <a:r>
              <a:rPr lang="en-US" sz="3000" dirty="0" smtClean="0">
                <a:solidFill>
                  <a:srgbClr val="00B050"/>
                </a:solidFill>
              </a:rPr>
              <a:t>³</a:t>
            </a:r>
            <a:r>
              <a:rPr lang="en-US" sz="3000" dirty="0" smtClean="0"/>
              <a:t> =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000" dirty="0" smtClean="0">
                <a:solidFill>
                  <a:srgbClr val="00B050"/>
                </a:solidFill>
              </a:rPr>
              <a:t>9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9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3000" dirty="0" smtClean="0"/>
              <a:t>x</a:t>
            </a:r>
            <a:r>
              <a:rPr lang="en-US" sz="3000" dirty="0" smtClean="0">
                <a:solidFill>
                  <a:srgbClr val="00B050"/>
                </a:solidFill>
              </a:rPr>
              <a:t>9</a:t>
            </a:r>
            <a:r>
              <a:rPr lang="en-US" sz="3000" dirty="0" smtClean="0"/>
              <a:t> =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1840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49</a:t>
            </a: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3131840" y="39237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81</a:t>
            </a:r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3131840" y="4859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100</a:t>
            </a:r>
            <a:endParaRPr lang="en-AU" dirty="0"/>
          </a:p>
        </p:txBody>
      </p:sp>
      <p:sp>
        <p:nvSpPr>
          <p:cNvPr id="35" name="TextBox 34"/>
          <p:cNvSpPr txBox="1"/>
          <p:nvPr/>
        </p:nvSpPr>
        <p:spPr>
          <a:xfrm>
            <a:off x="4644008" y="3284984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/>
              <a:t>343</a:t>
            </a:r>
            <a:endParaRPr lang="en-AU" sz="3000" dirty="0"/>
          </a:p>
        </p:txBody>
      </p:sp>
      <p:sp>
        <p:nvSpPr>
          <p:cNvPr id="36" name="TextBox 35"/>
          <p:cNvSpPr txBox="1"/>
          <p:nvPr/>
        </p:nvSpPr>
        <p:spPr>
          <a:xfrm>
            <a:off x="4644008" y="4221088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/>
              <a:t>729</a:t>
            </a:r>
            <a:endParaRPr lang="en-AU" sz="3000" dirty="0"/>
          </a:p>
        </p:txBody>
      </p:sp>
      <p:sp>
        <p:nvSpPr>
          <p:cNvPr id="37" name="TextBox 36"/>
          <p:cNvSpPr txBox="1"/>
          <p:nvPr/>
        </p:nvSpPr>
        <p:spPr>
          <a:xfrm>
            <a:off x="4860032" y="5085184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/>
              <a:t>1000</a:t>
            </a:r>
            <a:endParaRPr lang="en-A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</TotalTime>
  <Words>1399</Words>
  <Application>Microsoft Office PowerPoint</Application>
  <PresentationFormat>On-screen Show (4:3)</PresentationFormat>
  <Paragraphs>327</Paragraphs>
  <Slides>88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Oriel</vt:lpstr>
      <vt:lpstr>ACMNA149 - Index Notation (Powers of)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ACMNA149 - Index Notation (Powers of)</dc:title>
  <dc:creator>Anton R</dc:creator>
  <cp:lastModifiedBy>Computer</cp:lastModifiedBy>
  <cp:revision>48</cp:revision>
  <dcterms:created xsi:type="dcterms:W3CDTF">2014-07-29T02:43:47Z</dcterms:created>
  <dcterms:modified xsi:type="dcterms:W3CDTF">2015-01-15T06:11:20Z</dcterms:modified>
</cp:coreProperties>
</file>