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81" r:id="rId3"/>
    <p:sldId id="261" r:id="rId4"/>
    <p:sldId id="262" r:id="rId5"/>
    <p:sldId id="289" r:id="rId6"/>
    <p:sldId id="265" r:id="rId7"/>
    <p:sldId id="266" r:id="rId8"/>
    <p:sldId id="263" r:id="rId9"/>
    <p:sldId id="339" r:id="rId10"/>
    <p:sldId id="340" r:id="rId11"/>
    <p:sldId id="341" r:id="rId12"/>
    <p:sldId id="258" r:id="rId13"/>
    <p:sldId id="260" r:id="rId14"/>
    <p:sldId id="290" r:id="rId15"/>
    <p:sldId id="291" r:id="rId16"/>
    <p:sldId id="259" r:id="rId17"/>
    <p:sldId id="267" r:id="rId18"/>
    <p:sldId id="268" r:id="rId19"/>
    <p:sldId id="325" r:id="rId20"/>
    <p:sldId id="326" r:id="rId21"/>
    <p:sldId id="327" r:id="rId22"/>
    <p:sldId id="307" r:id="rId23"/>
    <p:sldId id="308" r:id="rId24"/>
    <p:sldId id="269" r:id="rId25"/>
    <p:sldId id="270" r:id="rId26"/>
    <p:sldId id="271" r:id="rId27"/>
    <p:sldId id="272" r:id="rId28"/>
    <p:sldId id="298" r:id="rId29"/>
    <p:sldId id="292" r:id="rId30"/>
    <p:sldId id="299" r:id="rId31"/>
    <p:sldId id="273" r:id="rId32"/>
    <p:sldId id="274" r:id="rId33"/>
    <p:sldId id="283" r:id="rId34"/>
    <p:sldId id="284" r:id="rId35"/>
    <p:sldId id="286" r:id="rId36"/>
    <p:sldId id="285" r:id="rId37"/>
    <p:sldId id="287" r:id="rId38"/>
    <p:sldId id="312" r:id="rId39"/>
    <p:sldId id="313" r:id="rId40"/>
    <p:sldId id="314" r:id="rId41"/>
    <p:sldId id="316" r:id="rId42"/>
    <p:sldId id="317" r:id="rId43"/>
    <p:sldId id="318" r:id="rId44"/>
    <p:sldId id="319" r:id="rId45"/>
    <p:sldId id="320" r:id="rId46"/>
    <p:sldId id="321" r:id="rId47"/>
    <p:sldId id="322" r:id="rId48"/>
    <p:sldId id="323" r:id="rId49"/>
    <p:sldId id="324" r:id="rId50"/>
    <p:sldId id="280" r:id="rId51"/>
    <p:sldId id="275" r:id="rId52"/>
    <p:sldId id="276" r:id="rId53"/>
    <p:sldId id="277" r:id="rId54"/>
    <p:sldId id="300" r:id="rId55"/>
    <p:sldId id="293" r:id="rId56"/>
    <p:sldId id="301" r:id="rId57"/>
    <p:sldId id="279" r:id="rId58"/>
    <p:sldId id="294" r:id="rId59"/>
    <p:sldId id="295" r:id="rId60"/>
    <p:sldId id="296" r:id="rId61"/>
    <p:sldId id="297" r:id="rId62"/>
    <p:sldId id="302" r:id="rId63"/>
    <p:sldId id="303" r:id="rId64"/>
    <p:sldId id="304" r:id="rId65"/>
    <p:sldId id="309" r:id="rId66"/>
    <p:sldId id="282" r:id="rId67"/>
    <p:sldId id="305"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C0099"/>
    <a:srgbClr val="9966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B733B84-6CB0-4014-86BC-8BC2E4C01CC5}" type="datetimeFigureOut">
              <a:rPr lang="en-US"/>
              <a:pPr>
                <a:defRPr/>
              </a:pPr>
              <a:t>15-Jan-15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7791E6B-2FEB-46DD-A944-A7B9519E07A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D258EF-41D7-4030-9C59-7E8003CC1A0D}" type="datetimeFigureOut">
              <a:rPr lang="en-US"/>
              <a:pPr>
                <a:defRPr/>
              </a:pPr>
              <a:t>15-Jan-15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BA7A9-181C-4965-AFFB-0486465EEB4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C843B4-E0B1-4C84-B48D-29CF2D89B320}" type="datetimeFigureOut">
              <a:rPr lang="en-US"/>
              <a:pPr>
                <a:defRPr/>
              </a:pPr>
              <a:t>15-Jan-15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F66DA5-72A3-4D89-AF91-F572ED9D63D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06160A-97CE-40FC-A281-89A1AA18D81C}" type="datetimeFigureOut">
              <a:rPr lang="en-US"/>
              <a:pPr>
                <a:defRPr/>
              </a:pPr>
              <a:t>15-Jan-15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6E650C-36C2-4ED8-A92E-BD6597AF18D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395A71-B126-4C84-9D99-A29A049E4891}" type="datetimeFigureOut">
              <a:rPr lang="en-US"/>
              <a:pPr>
                <a:defRPr/>
              </a:pPr>
              <a:t>15-Jan-15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98F7A4-18EF-43CE-AD10-5B181EDE38E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5597BD-215B-4473-B0AA-26EE70BACE83}" type="datetimeFigureOut">
              <a:rPr lang="en-US"/>
              <a:pPr>
                <a:defRPr/>
              </a:pPr>
              <a:t>15-Jan-15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09F441-ACE5-4B7B-ADA4-82E1167B052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D80A83A-4A1B-4646-8199-A0825CF36A15}" type="datetimeFigureOut">
              <a:rPr lang="en-US"/>
              <a:pPr>
                <a:defRPr/>
              </a:pPr>
              <a:t>15-Jan-15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D300B5-3AE7-4D90-A787-D1492F238DA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F7E7AF-CB03-4CDC-895B-6DF318858FC8}" type="datetimeFigureOut">
              <a:rPr lang="en-US"/>
              <a:pPr>
                <a:defRPr/>
              </a:pPr>
              <a:t>15-Jan-15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91FA54-5180-45F4-98C9-B94C3798A1A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C66480-1C70-459D-B79C-DF66559691D0}" type="datetimeFigureOut">
              <a:rPr lang="en-US"/>
              <a:pPr>
                <a:defRPr/>
              </a:pPr>
              <a:t>15-Jan-15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A4235E-29D4-405A-8AC1-B271E7EB4B3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5FE561-6278-4F1D-8EE5-353B6671CFC0}" type="datetimeFigureOut">
              <a:rPr lang="en-US"/>
              <a:pPr>
                <a:defRPr/>
              </a:pPr>
              <a:t>15-Jan-15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3C35789-0FB6-4252-BAFD-FB6C3A48FFB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A01560-FF24-442A-97F4-6B28CD4634A6}" type="datetimeFigureOut">
              <a:rPr lang="en-US"/>
              <a:pPr>
                <a:defRPr/>
              </a:pPr>
              <a:t>15-Jan-15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45CCD0-C8C8-4159-B267-99C49279CD3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355136-22C7-4541-9A44-925DD995B248}" type="datetimeFigureOut">
              <a:rPr lang="en-US"/>
              <a:pPr>
                <a:defRPr/>
              </a:pPr>
              <a:t>15-Jan-15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A13A23-6279-497C-B79D-6579AF5B558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D644786-C8A7-413E-A2AD-2CD95C680552}" type="datetimeFigureOut">
              <a:rPr lang="en-US"/>
              <a:pPr>
                <a:defRPr/>
              </a:pPr>
              <a:t>15-Jan-15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39E44F8-B7D3-4384-B643-6D8A032A5A3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www.analyzemath.com/Calculators_3/prime_factors.html" TargetMode="External"/><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hyperlink" Target="http://calculator.tutorvista.com/math/486/factor-tree-calculator.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99392"/>
            <a:ext cx="536108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p>
        </p:txBody>
      </p:sp>
      <p:sp>
        <p:nvSpPr>
          <p:cNvPr id="14338" name="TextBox 4"/>
          <p:cNvSpPr txBox="1">
            <a:spLocks noChangeArrowheads="1"/>
          </p:cNvSpPr>
          <p:nvPr/>
        </p:nvSpPr>
        <p:spPr bwMode="auto">
          <a:xfrm>
            <a:off x="395288" y="836613"/>
            <a:ext cx="8208962" cy="1477962"/>
          </a:xfrm>
          <a:prstGeom prst="rect">
            <a:avLst/>
          </a:prstGeom>
          <a:noFill/>
          <a:ln w="9525">
            <a:noFill/>
            <a:miter lim="800000"/>
            <a:headEnd/>
            <a:tailEnd/>
          </a:ln>
        </p:spPr>
        <p:txBody>
          <a:bodyPr>
            <a:spAutoFit/>
          </a:bodyPr>
          <a:lstStyle/>
          <a:p>
            <a:pPr algn="ctr"/>
            <a:r>
              <a:rPr lang="en-US" sz="3000" dirty="0">
                <a:latin typeface="Calibri" pitchFamily="34" charset="0"/>
              </a:rPr>
              <a:t>There are many different ways that we can </a:t>
            </a:r>
            <a:r>
              <a:rPr lang="en-US" sz="3000" dirty="0" err="1" smtClean="0">
                <a:latin typeface="Calibri" pitchFamily="34" charset="0"/>
              </a:rPr>
              <a:t>categorise</a:t>
            </a:r>
            <a:r>
              <a:rPr lang="en-US" sz="3000" dirty="0" smtClean="0">
                <a:latin typeface="Calibri" pitchFamily="34" charset="0"/>
              </a:rPr>
              <a:t>/label/group </a:t>
            </a:r>
            <a:r>
              <a:rPr lang="en-US" sz="3000" dirty="0">
                <a:latin typeface="Calibri" pitchFamily="34" charset="0"/>
              </a:rPr>
              <a:t>numbers.</a:t>
            </a:r>
          </a:p>
          <a:p>
            <a:pPr algn="ctr"/>
            <a:endParaRPr lang="en-US" sz="3000" dirty="0">
              <a:latin typeface="Calibri" pitchFamily="34" charset="0"/>
            </a:endParaRPr>
          </a:p>
        </p:txBody>
      </p:sp>
      <p:pic>
        <p:nvPicPr>
          <p:cNvPr id="14339" name="Picture 8"/>
          <p:cNvPicPr>
            <a:picLocks noChangeAspect="1"/>
          </p:cNvPicPr>
          <p:nvPr/>
        </p:nvPicPr>
        <p:blipFill>
          <a:blip r:embed="rId2" cstate="print"/>
          <a:srcRect/>
          <a:stretch>
            <a:fillRect/>
          </a:stretch>
        </p:blipFill>
        <p:spPr bwMode="auto">
          <a:xfrm>
            <a:off x="685800" y="2336800"/>
            <a:ext cx="1008063" cy="1476375"/>
          </a:xfrm>
          <a:prstGeom prst="rect">
            <a:avLst/>
          </a:prstGeom>
          <a:noFill/>
          <a:ln w="9525">
            <a:noFill/>
            <a:miter lim="800000"/>
            <a:headEnd/>
            <a:tailEnd/>
          </a:ln>
        </p:spPr>
      </p:pic>
      <p:sp>
        <p:nvSpPr>
          <p:cNvPr id="7" name="Rectangle 6"/>
          <p:cNvSpPr/>
          <p:nvPr/>
        </p:nvSpPr>
        <p:spPr>
          <a:xfrm>
            <a:off x="468313" y="2133600"/>
            <a:ext cx="8207375"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4341" name="Rectangle 8"/>
          <p:cNvSpPr>
            <a:spLocks noChangeArrowheads="1"/>
          </p:cNvSpPr>
          <p:nvPr/>
        </p:nvSpPr>
        <p:spPr bwMode="auto">
          <a:xfrm>
            <a:off x="1835150" y="2349500"/>
            <a:ext cx="6481763" cy="1014413"/>
          </a:xfrm>
          <a:prstGeom prst="rect">
            <a:avLst/>
          </a:prstGeom>
          <a:noFill/>
          <a:ln w="9525">
            <a:noFill/>
            <a:miter lim="800000"/>
            <a:headEnd/>
            <a:tailEnd/>
          </a:ln>
        </p:spPr>
        <p:txBody>
          <a:bodyPr>
            <a:spAutoFit/>
          </a:bodyPr>
          <a:lstStyle/>
          <a:p>
            <a:pPr algn="ctr"/>
            <a:r>
              <a:rPr lang="en-US" sz="3000">
                <a:latin typeface="Calibri" pitchFamily="34" charset="0"/>
              </a:rPr>
              <a:t>What are some of the ways you that that we can categorise numbers?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868144" y="4084692"/>
            <a:ext cx="2304256" cy="2584668"/>
          </a:xfrm>
          <a:prstGeom prst="rect">
            <a:avLst/>
          </a:prstGeom>
          <a:noFill/>
          <a:ln w="9525">
            <a:noFill/>
            <a:miter lim="800000"/>
            <a:headEnd/>
            <a:tailEnd/>
          </a:ln>
        </p:spPr>
      </p:pic>
      <p:sp>
        <p:nvSpPr>
          <p:cNvPr id="7" name="Rectangle 6"/>
          <p:cNvSpPr/>
          <p:nvPr/>
        </p:nvSpPr>
        <p:spPr>
          <a:xfrm>
            <a:off x="395536" y="1412776"/>
            <a:ext cx="8280920" cy="553998"/>
          </a:xfrm>
          <a:prstGeom prst="rect">
            <a:avLst/>
          </a:prstGeom>
        </p:spPr>
        <p:txBody>
          <a:bodyPr wrap="square">
            <a:spAutoFit/>
          </a:bodyPr>
          <a:lstStyle/>
          <a:p>
            <a:pPr algn="ctr"/>
            <a:r>
              <a:rPr lang="en-US" sz="3000" dirty="0" smtClean="0"/>
              <a:t>The term “</a:t>
            </a:r>
            <a:r>
              <a:rPr lang="en-US" sz="3000" dirty="0" smtClean="0">
                <a:solidFill>
                  <a:srgbClr val="00B050"/>
                </a:solidFill>
              </a:rPr>
              <a:t>cubed</a:t>
            </a:r>
            <a:r>
              <a:rPr lang="en-US" sz="3000" dirty="0" smtClean="0"/>
              <a:t>” or “to the power of </a:t>
            </a:r>
            <a:r>
              <a:rPr lang="en-US" sz="3000" dirty="0">
                <a:solidFill>
                  <a:srgbClr val="00B050"/>
                </a:solidFill>
              </a:rPr>
              <a:t>3</a:t>
            </a:r>
            <a:r>
              <a:rPr lang="en-US" sz="3000" dirty="0" smtClean="0"/>
              <a:t>”:</a:t>
            </a:r>
            <a:endParaRPr lang="en-US" sz="3000" dirty="0"/>
          </a:p>
        </p:txBody>
      </p:sp>
      <p:sp>
        <p:nvSpPr>
          <p:cNvPr id="16" name="TextBox 15"/>
          <p:cNvSpPr txBox="1"/>
          <p:nvPr/>
        </p:nvSpPr>
        <p:spPr>
          <a:xfrm>
            <a:off x="3779912" y="2204864"/>
            <a:ext cx="380232" cy="553998"/>
          </a:xfrm>
          <a:prstGeom prst="rect">
            <a:avLst/>
          </a:prstGeom>
          <a:noFill/>
        </p:spPr>
        <p:txBody>
          <a:bodyPr wrap="none" rtlCol="0">
            <a:spAutoFit/>
          </a:bodyPr>
          <a:lstStyle/>
          <a:p>
            <a:r>
              <a:rPr lang="en-US" sz="3000" dirty="0" smtClean="0"/>
              <a:t>4</a:t>
            </a:r>
            <a:endParaRPr lang="en-US" sz="3000" dirty="0"/>
          </a:p>
        </p:txBody>
      </p:sp>
      <p:sp>
        <p:nvSpPr>
          <p:cNvPr id="17" name="TextBox 16"/>
          <p:cNvSpPr txBox="1"/>
          <p:nvPr/>
        </p:nvSpPr>
        <p:spPr>
          <a:xfrm>
            <a:off x="3975744" y="2169731"/>
            <a:ext cx="292068" cy="323165"/>
          </a:xfrm>
          <a:prstGeom prst="rect">
            <a:avLst/>
          </a:prstGeom>
          <a:noFill/>
        </p:spPr>
        <p:txBody>
          <a:bodyPr wrap="none" rtlCol="0">
            <a:spAutoFit/>
          </a:bodyPr>
          <a:lstStyle/>
          <a:p>
            <a:r>
              <a:rPr lang="en-US" sz="1500" dirty="0" smtClean="0">
                <a:solidFill>
                  <a:srgbClr val="00B050"/>
                </a:solidFill>
              </a:rPr>
              <a:t>3</a:t>
            </a:r>
            <a:endParaRPr lang="en-US" sz="1500" dirty="0">
              <a:solidFill>
                <a:srgbClr val="00B050"/>
              </a:solidFill>
            </a:endParaRPr>
          </a:p>
        </p:txBody>
      </p:sp>
      <p:sp>
        <p:nvSpPr>
          <p:cNvPr id="19" name="Down Arrow 18"/>
          <p:cNvSpPr/>
          <p:nvPr/>
        </p:nvSpPr>
        <p:spPr>
          <a:xfrm>
            <a:off x="4067944" y="1894766"/>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8520" y="3861048"/>
            <a:ext cx="7704856" cy="2862322"/>
          </a:xfrm>
          <a:prstGeom prst="rect">
            <a:avLst/>
          </a:prstGeom>
        </p:spPr>
        <p:txBody>
          <a:bodyPr wrap="square">
            <a:spAutoFit/>
          </a:bodyPr>
          <a:lstStyle/>
          <a:p>
            <a:pPr algn="ctr"/>
            <a:r>
              <a:rPr lang="en-US" sz="3000" dirty="0" smtClean="0"/>
              <a:t>E.g. </a:t>
            </a:r>
          </a:p>
          <a:p>
            <a:pPr algn="ctr"/>
            <a:r>
              <a:rPr lang="en-US" sz="3000" dirty="0" smtClean="0"/>
              <a:t>1</a:t>
            </a:r>
            <a:r>
              <a:rPr lang="en-US" sz="3000" dirty="0" smtClean="0">
                <a:solidFill>
                  <a:srgbClr val="00B050"/>
                </a:solidFill>
              </a:rPr>
              <a:t>³</a:t>
            </a:r>
            <a:r>
              <a:rPr lang="en-US" sz="3000" dirty="0" smtClean="0"/>
              <a:t> = </a:t>
            </a:r>
            <a:r>
              <a:rPr lang="en-US" sz="3000" dirty="0" smtClean="0">
                <a:solidFill>
                  <a:srgbClr val="00B050"/>
                </a:solidFill>
              </a:rPr>
              <a:t>1</a:t>
            </a:r>
            <a:r>
              <a:rPr lang="en-US" sz="3000" dirty="0" smtClean="0"/>
              <a:t>x</a:t>
            </a:r>
            <a:r>
              <a:rPr lang="en-US" sz="3000" dirty="0" smtClean="0">
                <a:solidFill>
                  <a:srgbClr val="00B050"/>
                </a:solidFill>
              </a:rPr>
              <a:t>1</a:t>
            </a:r>
            <a:r>
              <a:rPr lang="en-US" sz="3000" dirty="0" smtClean="0"/>
              <a:t>x</a:t>
            </a:r>
            <a:r>
              <a:rPr lang="en-US" sz="3000" dirty="0" smtClean="0">
                <a:solidFill>
                  <a:srgbClr val="00B050"/>
                </a:solidFill>
              </a:rPr>
              <a:t>1</a:t>
            </a:r>
            <a:r>
              <a:rPr lang="en-US" sz="3000" dirty="0" smtClean="0"/>
              <a:t> = </a:t>
            </a:r>
          </a:p>
          <a:p>
            <a:pPr algn="ctr"/>
            <a:r>
              <a:rPr lang="en-US" sz="3000" dirty="0" smtClean="0"/>
              <a:t>2</a:t>
            </a:r>
            <a:r>
              <a:rPr lang="en-US" sz="3000" dirty="0" smtClean="0">
                <a:solidFill>
                  <a:srgbClr val="00B050"/>
                </a:solidFill>
              </a:rPr>
              <a:t>³</a:t>
            </a:r>
            <a:r>
              <a:rPr lang="en-US" sz="3000" dirty="0" smtClean="0"/>
              <a:t> = </a:t>
            </a:r>
            <a:r>
              <a:rPr lang="en-US" sz="3000" dirty="0" smtClean="0">
                <a:solidFill>
                  <a:srgbClr val="00B050"/>
                </a:solidFill>
              </a:rPr>
              <a:t>2</a:t>
            </a:r>
            <a:r>
              <a:rPr lang="en-US" sz="3000" dirty="0" smtClean="0"/>
              <a:t>x</a:t>
            </a:r>
            <a:r>
              <a:rPr lang="en-US" sz="3000" dirty="0" smtClean="0">
                <a:solidFill>
                  <a:srgbClr val="00B050"/>
                </a:solidFill>
              </a:rPr>
              <a:t>2</a:t>
            </a:r>
            <a:r>
              <a:rPr lang="en-US" sz="3000" dirty="0" smtClean="0"/>
              <a:t>x</a:t>
            </a:r>
            <a:r>
              <a:rPr lang="en-US" sz="3000" dirty="0" smtClean="0">
                <a:solidFill>
                  <a:srgbClr val="00B050"/>
                </a:solidFill>
              </a:rPr>
              <a:t>2</a:t>
            </a:r>
            <a:r>
              <a:rPr lang="en-US" sz="3000" dirty="0" smtClean="0"/>
              <a:t> =    </a:t>
            </a:r>
          </a:p>
          <a:p>
            <a:pPr algn="ctr"/>
            <a:r>
              <a:rPr lang="en-US" sz="3000" dirty="0" smtClean="0"/>
              <a:t>7</a:t>
            </a:r>
            <a:r>
              <a:rPr lang="en-US" sz="3000" dirty="0" smtClean="0">
                <a:solidFill>
                  <a:srgbClr val="00B050"/>
                </a:solidFill>
              </a:rPr>
              <a:t>³</a:t>
            </a:r>
            <a:r>
              <a:rPr lang="en-US" sz="3000" dirty="0" smtClean="0"/>
              <a:t> = </a:t>
            </a:r>
            <a:r>
              <a:rPr lang="en-US" sz="3000" dirty="0" smtClean="0">
                <a:solidFill>
                  <a:srgbClr val="00B050"/>
                </a:solidFill>
              </a:rPr>
              <a:t>7</a:t>
            </a:r>
            <a:r>
              <a:rPr lang="en-US" sz="3000" dirty="0" smtClean="0"/>
              <a:t>x</a:t>
            </a:r>
            <a:r>
              <a:rPr lang="en-US" sz="3000" dirty="0" smtClean="0">
                <a:solidFill>
                  <a:srgbClr val="00B050"/>
                </a:solidFill>
              </a:rPr>
              <a:t>7</a:t>
            </a:r>
            <a:r>
              <a:rPr lang="en-US" sz="3000" dirty="0" smtClean="0"/>
              <a:t>x</a:t>
            </a:r>
            <a:r>
              <a:rPr lang="en-US" sz="3000" dirty="0" smtClean="0">
                <a:solidFill>
                  <a:srgbClr val="00B050"/>
                </a:solidFill>
              </a:rPr>
              <a:t>7 </a:t>
            </a:r>
            <a:r>
              <a:rPr lang="en-US" sz="3000" dirty="0" smtClean="0"/>
              <a:t>=    </a:t>
            </a:r>
          </a:p>
          <a:p>
            <a:pPr algn="ctr"/>
            <a:r>
              <a:rPr lang="en-US" sz="3000" dirty="0" smtClean="0"/>
              <a:t>9</a:t>
            </a:r>
            <a:r>
              <a:rPr lang="en-US" sz="3000" dirty="0" smtClean="0">
                <a:solidFill>
                  <a:srgbClr val="00B050"/>
                </a:solidFill>
              </a:rPr>
              <a:t>³</a:t>
            </a:r>
            <a:r>
              <a:rPr lang="en-US" sz="3000" dirty="0" smtClean="0"/>
              <a:t> =  </a:t>
            </a:r>
            <a:r>
              <a:rPr lang="en-US" sz="3000" dirty="0" smtClean="0">
                <a:solidFill>
                  <a:srgbClr val="00B050"/>
                </a:solidFill>
              </a:rPr>
              <a:t>9</a:t>
            </a:r>
            <a:r>
              <a:rPr lang="en-US" sz="3000" dirty="0" smtClean="0"/>
              <a:t>x</a:t>
            </a:r>
            <a:r>
              <a:rPr lang="en-US" sz="3000" dirty="0" smtClean="0">
                <a:solidFill>
                  <a:srgbClr val="00B050"/>
                </a:solidFill>
              </a:rPr>
              <a:t>9</a:t>
            </a:r>
            <a:r>
              <a:rPr lang="en-US" sz="3000" dirty="0" smtClean="0"/>
              <a:t>x</a:t>
            </a:r>
            <a:r>
              <a:rPr lang="en-US" sz="3000" dirty="0" smtClean="0">
                <a:solidFill>
                  <a:srgbClr val="00B050"/>
                </a:solidFill>
              </a:rPr>
              <a:t>9</a:t>
            </a:r>
            <a:r>
              <a:rPr lang="en-US" sz="3000" dirty="0" smtClean="0"/>
              <a:t> =</a:t>
            </a:r>
          </a:p>
          <a:p>
            <a:pPr algn="ctr"/>
            <a:r>
              <a:rPr lang="en-US" sz="3000" dirty="0" smtClean="0"/>
              <a:t> 10</a:t>
            </a:r>
            <a:r>
              <a:rPr lang="en-US" sz="3000" dirty="0" smtClean="0">
                <a:solidFill>
                  <a:srgbClr val="00B050"/>
                </a:solidFill>
              </a:rPr>
              <a:t>³</a:t>
            </a:r>
            <a:r>
              <a:rPr lang="en-US" sz="3000" dirty="0" smtClean="0"/>
              <a:t> =  </a:t>
            </a:r>
            <a:r>
              <a:rPr lang="en-US" sz="3000" dirty="0" smtClean="0">
                <a:solidFill>
                  <a:srgbClr val="00B050"/>
                </a:solidFill>
              </a:rPr>
              <a:t>10</a:t>
            </a:r>
            <a:r>
              <a:rPr lang="en-US" sz="3000" dirty="0" smtClean="0"/>
              <a:t>x</a:t>
            </a:r>
            <a:r>
              <a:rPr lang="en-US" sz="3000" dirty="0" smtClean="0">
                <a:solidFill>
                  <a:srgbClr val="00B050"/>
                </a:solidFill>
              </a:rPr>
              <a:t>10</a:t>
            </a:r>
            <a:r>
              <a:rPr lang="en-US" sz="3000" dirty="0" smtClean="0"/>
              <a:t>x</a:t>
            </a:r>
            <a:r>
              <a:rPr lang="en-US" sz="3000" dirty="0" smtClean="0">
                <a:solidFill>
                  <a:srgbClr val="00B050"/>
                </a:solidFill>
              </a:rPr>
              <a:t>10</a:t>
            </a:r>
            <a:r>
              <a:rPr lang="en-US" sz="3000" dirty="0" smtClean="0"/>
              <a:t> =    </a:t>
            </a:r>
            <a:endParaRPr lang="en-US" sz="3000" dirty="0"/>
          </a:p>
        </p:txBody>
      </p:sp>
      <p:sp>
        <p:nvSpPr>
          <p:cNvPr id="20" name="Rectangle 19"/>
          <p:cNvSpPr/>
          <p:nvPr/>
        </p:nvSpPr>
        <p:spPr>
          <a:xfrm>
            <a:off x="882205" y="201414"/>
            <a:ext cx="7124066" cy="1169551"/>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Types of Numbers: </a:t>
            </a:r>
          </a:p>
          <a:p>
            <a:pPr algn="ctr"/>
            <a:r>
              <a:rPr lang="en-US" sz="3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rPr>
              <a:t>Cubed Numbers/To The Power of 3</a:t>
            </a:r>
            <a:endParaRPr lang="en-US" sz="3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endParaRPr>
          </a:p>
        </p:txBody>
      </p:sp>
      <p:sp>
        <p:nvSpPr>
          <p:cNvPr id="9" name="TextBox 8"/>
          <p:cNvSpPr txBox="1"/>
          <p:nvPr/>
        </p:nvSpPr>
        <p:spPr>
          <a:xfrm>
            <a:off x="7308304" y="3717032"/>
            <a:ext cx="627095" cy="553998"/>
          </a:xfrm>
          <a:prstGeom prst="rect">
            <a:avLst/>
          </a:prstGeom>
          <a:noFill/>
        </p:spPr>
        <p:txBody>
          <a:bodyPr wrap="none" rtlCol="0">
            <a:spAutoFit/>
          </a:bodyPr>
          <a:lstStyle/>
          <a:p>
            <a:r>
              <a:rPr lang="en-AU" sz="3000" b="1" dirty="0" smtClean="0"/>
              <a:t>10</a:t>
            </a:r>
            <a:endParaRPr lang="en-AU" sz="3000" b="1" dirty="0"/>
          </a:p>
        </p:txBody>
      </p:sp>
      <p:sp>
        <p:nvSpPr>
          <p:cNvPr id="10" name="TextBox 9"/>
          <p:cNvSpPr txBox="1"/>
          <p:nvPr/>
        </p:nvSpPr>
        <p:spPr>
          <a:xfrm>
            <a:off x="8172400" y="4797152"/>
            <a:ext cx="627095" cy="553998"/>
          </a:xfrm>
          <a:prstGeom prst="rect">
            <a:avLst/>
          </a:prstGeom>
          <a:noFill/>
        </p:spPr>
        <p:txBody>
          <a:bodyPr wrap="none" rtlCol="0">
            <a:spAutoFit/>
          </a:bodyPr>
          <a:lstStyle/>
          <a:p>
            <a:r>
              <a:rPr lang="en-AU" sz="3000" b="1" dirty="0" smtClean="0"/>
              <a:t>10</a:t>
            </a:r>
            <a:endParaRPr lang="en-AU" sz="3000" b="1" dirty="0"/>
          </a:p>
        </p:txBody>
      </p:sp>
      <p:sp>
        <p:nvSpPr>
          <p:cNvPr id="11" name="TextBox 10"/>
          <p:cNvSpPr txBox="1"/>
          <p:nvPr/>
        </p:nvSpPr>
        <p:spPr>
          <a:xfrm>
            <a:off x="7812360" y="6021288"/>
            <a:ext cx="627095" cy="553998"/>
          </a:xfrm>
          <a:prstGeom prst="rect">
            <a:avLst/>
          </a:prstGeom>
          <a:noFill/>
        </p:spPr>
        <p:txBody>
          <a:bodyPr wrap="none" rtlCol="0">
            <a:spAutoFit/>
          </a:bodyPr>
          <a:lstStyle/>
          <a:p>
            <a:r>
              <a:rPr lang="en-AU" sz="3000" b="1" dirty="0" smtClean="0"/>
              <a:t>10</a:t>
            </a:r>
            <a:endParaRPr lang="en-AU" sz="3000" b="1" dirty="0"/>
          </a:p>
        </p:txBody>
      </p:sp>
      <p:cxnSp>
        <p:nvCxnSpPr>
          <p:cNvPr id="14" name="Straight Arrow Connector 13"/>
          <p:cNvCxnSpPr/>
          <p:nvPr/>
        </p:nvCxnSpPr>
        <p:spPr>
          <a:xfrm>
            <a:off x="6804248" y="4077072"/>
            <a:ext cx="1296144" cy="36004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100392" y="4581128"/>
            <a:ext cx="0" cy="92772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524328" y="5805264"/>
            <a:ext cx="576064" cy="78370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79512" y="2629361"/>
            <a:ext cx="8496944" cy="1015663"/>
          </a:xfrm>
          <a:prstGeom prst="rect">
            <a:avLst/>
          </a:prstGeom>
        </p:spPr>
        <p:txBody>
          <a:bodyPr wrap="square">
            <a:spAutoFit/>
          </a:bodyPr>
          <a:lstStyle/>
          <a:p>
            <a:pPr algn="ctr"/>
            <a:r>
              <a:rPr lang="en-US" sz="3000" dirty="0" smtClean="0"/>
              <a:t>means a number multiplied by itself and then by itself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dissolve">
                                      <p:cBhvr>
                                        <p:cTn id="7" dur="500"/>
                                        <p:tgtEl>
                                          <p:spTgt spid="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xEl>
                                              <p:pRg st="3" end="3"/>
                                            </p:txEl>
                                          </p:spTgt>
                                        </p:tgtEl>
                                        <p:attrNameLst>
                                          <p:attrName>style.visibility</p:attrName>
                                        </p:attrNameLst>
                                      </p:cBhvr>
                                      <p:to>
                                        <p:strVal val="visible"/>
                                      </p:to>
                                    </p:set>
                                    <p:animEffect transition="in" filter="dissolve">
                                      <p:cBhvr>
                                        <p:cTn id="12" dur="500"/>
                                        <p:tgtEl>
                                          <p:spTgt spid="1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Effect transition="in" filter="dissolve">
                                      <p:cBhvr>
                                        <p:cTn id="17" dur="500"/>
                                        <p:tgtEl>
                                          <p:spTgt spid="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xEl>
                                              <p:pRg st="5" end="5"/>
                                            </p:txEl>
                                          </p:spTgt>
                                        </p:tgtEl>
                                        <p:attrNameLst>
                                          <p:attrName>style.visibility</p:attrName>
                                        </p:attrNameLst>
                                      </p:cBhvr>
                                      <p:to>
                                        <p:strVal val="visible"/>
                                      </p:to>
                                    </p:set>
                                    <p:animEffect transition="in" filter="dissolve">
                                      <p:cBhvr>
                                        <p:cTn id="22" dur="500"/>
                                        <p:tgtEl>
                                          <p:spTgt spid="18">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dissolve">
                                      <p:cBhvr>
                                        <p:cTn id="25" dur="500"/>
                                        <p:tgtEl>
                                          <p:spTgt spid="205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9"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9"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7544" y="1628800"/>
            <a:ext cx="7704856" cy="1015663"/>
          </a:xfrm>
          <a:prstGeom prst="rect">
            <a:avLst/>
          </a:prstGeom>
        </p:spPr>
        <p:txBody>
          <a:bodyPr wrap="square">
            <a:spAutoFit/>
          </a:bodyPr>
          <a:lstStyle/>
          <a:p>
            <a:pPr algn="ctr"/>
            <a:r>
              <a:rPr lang="en-US" sz="3000" dirty="0" smtClean="0"/>
              <a:t>You can use brackets to help you solve powers of equations: </a:t>
            </a:r>
          </a:p>
        </p:txBody>
      </p:sp>
      <p:sp>
        <p:nvSpPr>
          <p:cNvPr id="20" name="Rectangle 19"/>
          <p:cNvSpPr/>
          <p:nvPr/>
        </p:nvSpPr>
        <p:spPr>
          <a:xfrm>
            <a:off x="882205" y="201414"/>
            <a:ext cx="7124066" cy="1169551"/>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Types of Numbers: </a:t>
            </a:r>
          </a:p>
          <a:p>
            <a:pPr algn="ctr"/>
            <a:r>
              <a:rPr lang="en-US" sz="3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rPr>
              <a:t>Cubed Numbers/To The Power of 3</a:t>
            </a:r>
            <a:endParaRPr lang="en-US" sz="3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endParaRPr>
          </a:p>
        </p:txBody>
      </p:sp>
      <p:pic>
        <p:nvPicPr>
          <p:cNvPr id="21" name="Picture 3"/>
          <p:cNvPicPr>
            <a:picLocks noChangeAspect="1" noChangeArrowheads="1"/>
          </p:cNvPicPr>
          <p:nvPr/>
        </p:nvPicPr>
        <p:blipFill>
          <a:blip r:embed="rId2" cstate="print"/>
          <a:srcRect/>
          <a:stretch>
            <a:fillRect/>
          </a:stretch>
        </p:blipFill>
        <p:spPr bwMode="auto">
          <a:xfrm>
            <a:off x="5868144" y="4084692"/>
            <a:ext cx="2304256" cy="2584668"/>
          </a:xfrm>
          <a:prstGeom prst="rect">
            <a:avLst/>
          </a:prstGeom>
          <a:noFill/>
          <a:ln w="9525">
            <a:noFill/>
            <a:miter lim="800000"/>
            <a:headEnd/>
            <a:tailEnd/>
          </a:ln>
        </p:spPr>
      </p:pic>
      <p:sp>
        <p:nvSpPr>
          <p:cNvPr id="22" name="TextBox 21"/>
          <p:cNvSpPr txBox="1"/>
          <p:nvPr/>
        </p:nvSpPr>
        <p:spPr>
          <a:xfrm>
            <a:off x="7308304" y="3717032"/>
            <a:ext cx="627095" cy="553998"/>
          </a:xfrm>
          <a:prstGeom prst="rect">
            <a:avLst/>
          </a:prstGeom>
          <a:noFill/>
        </p:spPr>
        <p:txBody>
          <a:bodyPr wrap="none" rtlCol="0">
            <a:spAutoFit/>
          </a:bodyPr>
          <a:lstStyle/>
          <a:p>
            <a:r>
              <a:rPr lang="en-AU" sz="3000" b="1" dirty="0" smtClean="0"/>
              <a:t>10</a:t>
            </a:r>
            <a:endParaRPr lang="en-AU" sz="3000" b="1" dirty="0"/>
          </a:p>
        </p:txBody>
      </p:sp>
      <p:sp>
        <p:nvSpPr>
          <p:cNvPr id="24" name="TextBox 23"/>
          <p:cNvSpPr txBox="1"/>
          <p:nvPr/>
        </p:nvSpPr>
        <p:spPr>
          <a:xfrm>
            <a:off x="8172400" y="4797152"/>
            <a:ext cx="627095" cy="553998"/>
          </a:xfrm>
          <a:prstGeom prst="rect">
            <a:avLst/>
          </a:prstGeom>
          <a:noFill/>
        </p:spPr>
        <p:txBody>
          <a:bodyPr wrap="none" rtlCol="0">
            <a:spAutoFit/>
          </a:bodyPr>
          <a:lstStyle/>
          <a:p>
            <a:r>
              <a:rPr lang="en-AU" sz="3000" b="1" dirty="0" smtClean="0"/>
              <a:t>10</a:t>
            </a:r>
            <a:endParaRPr lang="en-AU" sz="3000" b="1" dirty="0"/>
          </a:p>
        </p:txBody>
      </p:sp>
      <p:sp>
        <p:nvSpPr>
          <p:cNvPr id="25" name="TextBox 24"/>
          <p:cNvSpPr txBox="1"/>
          <p:nvPr/>
        </p:nvSpPr>
        <p:spPr>
          <a:xfrm>
            <a:off x="7812360" y="6021288"/>
            <a:ext cx="627095" cy="553998"/>
          </a:xfrm>
          <a:prstGeom prst="rect">
            <a:avLst/>
          </a:prstGeom>
          <a:noFill/>
        </p:spPr>
        <p:txBody>
          <a:bodyPr wrap="none" rtlCol="0">
            <a:spAutoFit/>
          </a:bodyPr>
          <a:lstStyle/>
          <a:p>
            <a:r>
              <a:rPr lang="en-AU" sz="3000" b="1" dirty="0" smtClean="0"/>
              <a:t>10</a:t>
            </a:r>
            <a:endParaRPr lang="en-AU" sz="3000" b="1" dirty="0"/>
          </a:p>
        </p:txBody>
      </p:sp>
      <p:cxnSp>
        <p:nvCxnSpPr>
          <p:cNvPr id="26" name="Straight Arrow Connector 25"/>
          <p:cNvCxnSpPr/>
          <p:nvPr/>
        </p:nvCxnSpPr>
        <p:spPr>
          <a:xfrm>
            <a:off x="6804248" y="4077072"/>
            <a:ext cx="1296144" cy="36004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100392" y="4581128"/>
            <a:ext cx="0" cy="92772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524328" y="5805264"/>
            <a:ext cx="576064" cy="78370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40568" y="5077633"/>
            <a:ext cx="7704856" cy="1015663"/>
          </a:xfrm>
          <a:prstGeom prst="rect">
            <a:avLst/>
          </a:prstGeom>
        </p:spPr>
        <p:txBody>
          <a:bodyPr wrap="square">
            <a:spAutoFit/>
          </a:bodyPr>
          <a:lstStyle/>
          <a:p>
            <a:pPr algn="ctr"/>
            <a:r>
              <a:rPr lang="en-US" sz="3000" dirty="0" smtClean="0"/>
              <a:t>10</a:t>
            </a:r>
            <a:r>
              <a:rPr lang="en-US" sz="3000" dirty="0" smtClean="0">
                <a:solidFill>
                  <a:srgbClr val="00B050"/>
                </a:solidFill>
              </a:rPr>
              <a:t>³</a:t>
            </a:r>
            <a:r>
              <a:rPr lang="en-US" sz="3000" dirty="0" smtClean="0"/>
              <a:t> = </a:t>
            </a:r>
            <a:r>
              <a:rPr lang="en-US" sz="3000" dirty="0" smtClean="0">
                <a:solidFill>
                  <a:schemeClr val="accent1">
                    <a:lumMod val="75000"/>
                  </a:schemeClr>
                </a:solidFill>
              </a:rPr>
              <a:t>(</a:t>
            </a:r>
            <a:r>
              <a:rPr lang="en-US" sz="3000" dirty="0" smtClean="0">
                <a:solidFill>
                  <a:srgbClr val="00B050"/>
                </a:solidFill>
              </a:rPr>
              <a:t>10</a:t>
            </a:r>
            <a:r>
              <a:rPr lang="en-US" sz="3000" dirty="0" smtClean="0"/>
              <a:t>x</a:t>
            </a:r>
            <a:r>
              <a:rPr lang="en-US" sz="3000" dirty="0" smtClean="0">
                <a:solidFill>
                  <a:srgbClr val="00B050"/>
                </a:solidFill>
              </a:rPr>
              <a:t>10</a:t>
            </a:r>
            <a:r>
              <a:rPr lang="en-US" sz="3000" dirty="0" smtClean="0">
                <a:solidFill>
                  <a:schemeClr val="accent1">
                    <a:lumMod val="75000"/>
                  </a:schemeClr>
                </a:solidFill>
              </a:rPr>
              <a:t>)</a:t>
            </a:r>
            <a:r>
              <a:rPr lang="en-US" sz="3000" dirty="0" smtClean="0"/>
              <a:t>x</a:t>
            </a:r>
            <a:r>
              <a:rPr lang="en-US" sz="3000" dirty="0" smtClean="0">
                <a:solidFill>
                  <a:srgbClr val="00B050"/>
                </a:solidFill>
              </a:rPr>
              <a:t>10</a:t>
            </a:r>
            <a:r>
              <a:rPr lang="en-US" sz="3000" dirty="0" smtClean="0"/>
              <a:t>=    </a:t>
            </a:r>
          </a:p>
          <a:p>
            <a:pPr algn="ctr"/>
            <a:endParaRPr lang="en-US" sz="3000" dirty="0"/>
          </a:p>
        </p:txBody>
      </p:sp>
      <p:sp>
        <p:nvSpPr>
          <p:cNvPr id="30" name="Rectangle 29"/>
          <p:cNvSpPr/>
          <p:nvPr/>
        </p:nvSpPr>
        <p:spPr>
          <a:xfrm>
            <a:off x="-540568" y="3284984"/>
            <a:ext cx="7704856" cy="553998"/>
          </a:xfrm>
          <a:prstGeom prst="rect">
            <a:avLst/>
          </a:prstGeom>
        </p:spPr>
        <p:txBody>
          <a:bodyPr wrap="square">
            <a:spAutoFit/>
          </a:bodyPr>
          <a:lstStyle/>
          <a:p>
            <a:pPr algn="ctr"/>
            <a:r>
              <a:rPr lang="en-US" sz="3000" dirty="0" smtClean="0"/>
              <a:t>7</a:t>
            </a:r>
            <a:r>
              <a:rPr lang="en-US" sz="3000" dirty="0" smtClean="0">
                <a:solidFill>
                  <a:srgbClr val="00B050"/>
                </a:solidFill>
              </a:rPr>
              <a:t>³</a:t>
            </a:r>
            <a:r>
              <a:rPr lang="en-US" sz="3000" dirty="0" smtClean="0"/>
              <a:t> = </a:t>
            </a:r>
            <a:r>
              <a:rPr lang="en-US" sz="3000" dirty="0" smtClean="0">
                <a:solidFill>
                  <a:schemeClr val="accent1">
                    <a:lumMod val="75000"/>
                  </a:schemeClr>
                </a:solidFill>
              </a:rPr>
              <a:t>(</a:t>
            </a:r>
            <a:r>
              <a:rPr lang="en-US" sz="3000" dirty="0" smtClean="0">
                <a:solidFill>
                  <a:srgbClr val="00B050"/>
                </a:solidFill>
              </a:rPr>
              <a:t>7</a:t>
            </a:r>
            <a:r>
              <a:rPr lang="en-US" sz="3000" dirty="0" smtClean="0"/>
              <a:t>x</a:t>
            </a:r>
            <a:r>
              <a:rPr lang="en-US" sz="3000" dirty="0" smtClean="0">
                <a:solidFill>
                  <a:srgbClr val="00B050"/>
                </a:solidFill>
              </a:rPr>
              <a:t>7</a:t>
            </a:r>
            <a:r>
              <a:rPr lang="en-US" sz="3000" dirty="0" smtClean="0">
                <a:solidFill>
                  <a:schemeClr val="accent1">
                    <a:lumMod val="75000"/>
                  </a:schemeClr>
                </a:solidFill>
              </a:rPr>
              <a:t>)</a:t>
            </a:r>
            <a:r>
              <a:rPr lang="en-US" sz="3000" dirty="0" smtClean="0"/>
              <a:t>x</a:t>
            </a:r>
            <a:r>
              <a:rPr lang="en-US" sz="3000" dirty="0" smtClean="0">
                <a:solidFill>
                  <a:srgbClr val="00B050"/>
                </a:solidFill>
              </a:rPr>
              <a:t>7 </a:t>
            </a:r>
            <a:r>
              <a:rPr lang="en-US" sz="3000" dirty="0" smtClean="0"/>
              <a:t>=    </a:t>
            </a:r>
          </a:p>
        </p:txBody>
      </p:sp>
      <p:sp>
        <p:nvSpPr>
          <p:cNvPr id="31" name="Rectangle 30"/>
          <p:cNvSpPr/>
          <p:nvPr/>
        </p:nvSpPr>
        <p:spPr>
          <a:xfrm>
            <a:off x="-540568" y="4221088"/>
            <a:ext cx="7704856" cy="553998"/>
          </a:xfrm>
          <a:prstGeom prst="rect">
            <a:avLst/>
          </a:prstGeom>
        </p:spPr>
        <p:txBody>
          <a:bodyPr wrap="square">
            <a:spAutoFit/>
          </a:bodyPr>
          <a:lstStyle/>
          <a:p>
            <a:pPr algn="ctr"/>
            <a:r>
              <a:rPr lang="en-US" sz="3000" dirty="0" smtClean="0"/>
              <a:t>9</a:t>
            </a:r>
            <a:r>
              <a:rPr lang="en-US" sz="3000" dirty="0" smtClean="0">
                <a:solidFill>
                  <a:srgbClr val="00B050"/>
                </a:solidFill>
              </a:rPr>
              <a:t>³</a:t>
            </a:r>
            <a:r>
              <a:rPr lang="en-US" sz="3000" dirty="0" smtClean="0"/>
              <a:t> = </a:t>
            </a:r>
            <a:r>
              <a:rPr lang="en-US" sz="3000" dirty="0" smtClean="0">
                <a:solidFill>
                  <a:schemeClr val="accent1">
                    <a:lumMod val="75000"/>
                  </a:schemeClr>
                </a:solidFill>
              </a:rPr>
              <a:t>(</a:t>
            </a:r>
            <a:r>
              <a:rPr lang="en-US" sz="3000" dirty="0" smtClean="0">
                <a:solidFill>
                  <a:srgbClr val="00B050"/>
                </a:solidFill>
              </a:rPr>
              <a:t>9</a:t>
            </a:r>
            <a:r>
              <a:rPr lang="en-US" sz="3000" dirty="0" smtClean="0"/>
              <a:t>x</a:t>
            </a:r>
            <a:r>
              <a:rPr lang="en-US" sz="3000" dirty="0" smtClean="0">
                <a:solidFill>
                  <a:srgbClr val="00B050"/>
                </a:solidFill>
              </a:rPr>
              <a:t>9</a:t>
            </a:r>
            <a:r>
              <a:rPr lang="en-US" sz="3000" dirty="0" smtClean="0">
                <a:solidFill>
                  <a:schemeClr val="accent1">
                    <a:lumMod val="75000"/>
                  </a:schemeClr>
                </a:solidFill>
              </a:rPr>
              <a:t>)</a:t>
            </a:r>
            <a:r>
              <a:rPr lang="en-US" sz="3000" dirty="0" smtClean="0"/>
              <a:t>x</a:t>
            </a:r>
            <a:r>
              <a:rPr lang="en-US" sz="3000" dirty="0" smtClean="0">
                <a:solidFill>
                  <a:srgbClr val="00B050"/>
                </a:solidFill>
              </a:rPr>
              <a:t>9</a:t>
            </a:r>
            <a:r>
              <a:rPr lang="en-US" sz="3000" dirty="0" smtClean="0"/>
              <a:t> =   </a:t>
            </a:r>
          </a:p>
        </p:txBody>
      </p:sp>
      <p:sp>
        <p:nvSpPr>
          <p:cNvPr id="32" name="TextBox 31"/>
          <p:cNvSpPr txBox="1"/>
          <p:nvPr/>
        </p:nvSpPr>
        <p:spPr>
          <a:xfrm>
            <a:off x="3131840" y="2996952"/>
            <a:ext cx="648072" cy="369332"/>
          </a:xfrm>
          <a:prstGeom prst="rect">
            <a:avLst/>
          </a:prstGeom>
          <a:noFill/>
        </p:spPr>
        <p:txBody>
          <a:bodyPr wrap="square" rtlCol="0">
            <a:spAutoFit/>
          </a:bodyPr>
          <a:lstStyle/>
          <a:p>
            <a:r>
              <a:rPr lang="en-AU" dirty="0" smtClean="0"/>
              <a:t>49</a:t>
            </a:r>
            <a:endParaRPr lang="en-AU" dirty="0"/>
          </a:p>
        </p:txBody>
      </p:sp>
      <p:sp>
        <p:nvSpPr>
          <p:cNvPr id="33" name="TextBox 32"/>
          <p:cNvSpPr txBox="1"/>
          <p:nvPr/>
        </p:nvSpPr>
        <p:spPr>
          <a:xfrm>
            <a:off x="3131840" y="3923764"/>
            <a:ext cx="648072" cy="369332"/>
          </a:xfrm>
          <a:prstGeom prst="rect">
            <a:avLst/>
          </a:prstGeom>
          <a:noFill/>
        </p:spPr>
        <p:txBody>
          <a:bodyPr wrap="square" rtlCol="0">
            <a:spAutoFit/>
          </a:bodyPr>
          <a:lstStyle/>
          <a:p>
            <a:r>
              <a:rPr lang="en-AU" dirty="0" smtClean="0"/>
              <a:t>81</a:t>
            </a:r>
            <a:endParaRPr lang="en-AU" dirty="0"/>
          </a:p>
        </p:txBody>
      </p:sp>
      <p:sp>
        <p:nvSpPr>
          <p:cNvPr id="34" name="TextBox 33"/>
          <p:cNvSpPr txBox="1"/>
          <p:nvPr/>
        </p:nvSpPr>
        <p:spPr>
          <a:xfrm>
            <a:off x="3131840" y="4859868"/>
            <a:ext cx="648072" cy="369332"/>
          </a:xfrm>
          <a:prstGeom prst="rect">
            <a:avLst/>
          </a:prstGeom>
          <a:noFill/>
        </p:spPr>
        <p:txBody>
          <a:bodyPr wrap="square" rtlCol="0">
            <a:spAutoFit/>
          </a:bodyPr>
          <a:lstStyle/>
          <a:p>
            <a:r>
              <a:rPr lang="en-AU" dirty="0" smtClean="0"/>
              <a:t>100</a:t>
            </a:r>
            <a:endParaRPr lang="en-AU" dirty="0"/>
          </a:p>
        </p:txBody>
      </p:sp>
      <p:sp>
        <p:nvSpPr>
          <p:cNvPr id="35" name="TextBox 34"/>
          <p:cNvSpPr txBox="1"/>
          <p:nvPr/>
        </p:nvSpPr>
        <p:spPr>
          <a:xfrm>
            <a:off x="4644008" y="3284984"/>
            <a:ext cx="1008112" cy="553998"/>
          </a:xfrm>
          <a:prstGeom prst="rect">
            <a:avLst/>
          </a:prstGeom>
          <a:noFill/>
        </p:spPr>
        <p:txBody>
          <a:bodyPr wrap="square" rtlCol="0">
            <a:spAutoFit/>
          </a:bodyPr>
          <a:lstStyle/>
          <a:p>
            <a:r>
              <a:rPr lang="en-AU" sz="3000" dirty="0" smtClean="0"/>
              <a:t>343</a:t>
            </a:r>
            <a:endParaRPr lang="en-AU" sz="3000" dirty="0"/>
          </a:p>
        </p:txBody>
      </p:sp>
      <p:sp>
        <p:nvSpPr>
          <p:cNvPr id="36" name="TextBox 35"/>
          <p:cNvSpPr txBox="1"/>
          <p:nvPr/>
        </p:nvSpPr>
        <p:spPr>
          <a:xfrm>
            <a:off x="4644008" y="4221088"/>
            <a:ext cx="1008112" cy="553998"/>
          </a:xfrm>
          <a:prstGeom prst="rect">
            <a:avLst/>
          </a:prstGeom>
          <a:noFill/>
        </p:spPr>
        <p:txBody>
          <a:bodyPr wrap="square" rtlCol="0">
            <a:spAutoFit/>
          </a:bodyPr>
          <a:lstStyle/>
          <a:p>
            <a:r>
              <a:rPr lang="en-AU" sz="3000" dirty="0" smtClean="0"/>
              <a:t>729</a:t>
            </a:r>
            <a:endParaRPr lang="en-AU" sz="3000" dirty="0"/>
          </a:p>
        </p:txBody>
      </p:sp>
      <p:sp>
        <p:nvSpPr>
          <p:cNvPr id="37" name="TextBox 36"/>
          <p:cNvSpPr txBox="1"/>
          <p:nvPr/>
        </p:nvSpPr>
        <p:spPr>
          <a:xfrm>
            <a:off x="4860032" y="5085184"/>
            <a:ext cx="1152128" cy="553998"/>
          </a:xfrm>
          <a:prstGeom prst="rect">
            <a:avLst/>
          </a:prstGeom>
          <a:noFill/>
        </p:spPr>
        <p:txBody>
          <a:bodyPr wrap="square" rtlCol="0">
            <a:spAutoFit/>
          </a:bodyPr>
          <a:lstStyle/>
          <a:p>
            <a:r>
              <a:rPr lang="en-AU" sz="3000" dirty="0" smtClean="0"/>
              <a:t>1000</a:t>
            </a:r>
            <a:endParaRPr lang="en-AU"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dissolv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ssolv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dissolv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ssolv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ssolve">
                                      <p:cBhvr>
                                        <p:cTn id="47" dur="500"/>
                                        <p:tgtEl>
                                          <p:spTgt spid="3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500"/>
                                        <p:tgtEl>
                                          <p:spTgt spid="2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dissolve">
                                      <p:cBhvr>
                                        <p:cTn id="53" dur="500"/>
                                        <p:tgtEl>
                                          <p:spTgt spid="2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dissolve">
                                      <p:cBhvr>
                                        <p:cTn id="56" dur="500"/>
                                        <p:tgtEl>
                                          <p:spTgt spid="25"/>
                                        </p:tgtEl>
                                      </p:cBhvr>
                                    </p:animEffect>
                                  </p:childTnLst>
                                </p:cTn>
                              </p:par>
                              <p:par>
                                <p:cTn id="57" presetID="9"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dissolve">
                                      <p:cBhvr>
                                        <p:cTn id="59" dur="500"/>
                                        <p:tgtEl>
                                          <p:spTgt spid="26"/>
                                        </p:tgtEl>
                                      </p:cBhvr>
                                    </p:animEffect>
                                  </p:childTnLst>
                                </p:cTn>
                              </p:par>
                              <p:par>
                                <p:cTn id="60" presetID="9"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dissolve">
                                      <p:cBhvr>
                                        <p:cTn id="62" dur="500"/>
                                        <p:tgtEl>
                                          <p:spTgt spid="27"/>
                                        </p:tgtEl>
                                      </p:cBhvr>
                                    </p:animEffect>
                                  </p:childTnLst>
                                </p:cTn>
                              </p:par>
                              <p:par>
                                <p:cTn id="63" presetID="9"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dissolve">
                                      <p:cBhvr>
                                        <p:cTn id="65" dur="500"/>
                                        <p:tgtEl>
                                          <p:spTgt spid="21"/>
                                        </p:tgtEl>
                                      </p:cBhvr>
                                    </p:animEffect>
                                  </p:childTnLst>
                                </p:cTn>
                              </p:par>
                              <p:par>
                                <p:cTn id="66" presetID="9"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dissolve">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9" grpId="0"/>
      <p:bldP spid="31" grpId="0"/>
      <p:bldP spid="32" grpId="0"/>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201414"/>
            <a:ext cx="536108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p>
        </p:txBody>
      </p:sp>
      <p:pic>
        <p:nvPicPr>
          <p:cNvPr id="26626" name="Picture 2"/>
          <p:cNvPicPr>
            <a:picLocks noChangeAspect="1" noChangeArrowheads="1"/>
          </p:cNvPicPr>
          <p:nvPr/>
        </p:nvPicPr>
        <p:blipFill>
          <a:blip r:embed="rId2" cstate="print"/>
          <a:srcRect/>
          <a:stretch>
            <a:fillRect/>
          </a:stretch>
        </p:blipFill>
        <p:spPr bwMode="auto">
          <a:xfrm>
            <a:off x="2618209" y="1557338"/>
            <a:ext cx="3609975" cy="2343150"/>
          </a:xfrm>
          <a:prstGeom prst="rect">
            <a:avLst/>
          </a:prstGeom>
          <a:noFill/>
          <a:ln w="9525">
            <a:noFill/>
            <a:miter lim="800000"/>
            <a:headEnd/>
            <a:tailEnd/>
          </a:ln>
        </p:spPr>
      </p:pic>
      <p:pic>
        <p:nvPicPr>
          <p:cNvPr id="26627" name="Picture 8"/>
          <p:cNvPicPr>
            <a:picLocks noChangeAspect="1"/>
          </p:cNvPicPr>
          <p:nvPr/>
        </p:nvPicPr>
        <p:blipFill>
          <a:blip r:embed="rId3" cstate="print"/>
          <a:srcRect/>
          <a:stretch>
            <a:fillRect/>
          </a:stretch>
        </p:blipFill>
        <p:spPr bwMode="auto">
          <a:xfrm>
            <a:off x="541338" y="4348163"/>
            <a:ext cx="1008062" cy="1476375"/>
          </a:xfrm>
          <a:prstGeom prst="rect">
            <a:avLst/>
          </a:prstGeom>
          <a:noFill/>
          <a:ln w="9525">
            <a:noFill/>
            <a:miter lim="800000"/>
            <a:headEnd/>
            <a:tailEnd/>
          </a:ln>
        </p:spPr>
      </p:pic>
      <p:sp>
        <p:nvSpPr>
          <p:cNvPr id="10" name="Rectangle 9"/>
          <p:cNvSpPr/>
          <p:nvPr/>
        </p:nvSpPr>
        <p:spPr>
          <a:xfrm>
            <a:off x="323850" y="4144963"/>
            <a:ext cx="8208963"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6629" name="Rectangle 10"/>
          <p:cNvSpPr>
            <a:spLocks noChangeArrowheads="1"/>
          </p:cNvSpPr>
          <p:nvPr/>
        </p:nvSpPr>
        <p:spPr bwMode="auto">
          <a:xfrm>
            <a:off x="1692275" y="4360863"/>
            <a:ext cx="6480175" cy="554037"/>
          </a:xfrm>
          <a:prstGeom prst="rect">
            <a:avLst/>
          </a:prstGeom>
          <a:noFill/>
          <a:ln w="9525">
            <a:noFill/>
            <a:miter lim="800000"/>
            <a:headEnd/>
            <a:tailEnd/>
          </a:ln>
        </p:spPr>
        <p:txBody>
          <a:bodyPr>
            <a:spAutoFit/>
          </a:bodyPr>
          <a:lstStyle/>
          <a:p>
            <a:pPr algn="ctr"/>
            <a:r>
              <a:rPr lang="en-US" sz="3000">
                <a:latin typeface="Calibri" pitchFamily="34" charset="0"/>
              </a:rPr>
              <a:t>What type of numbers do you see?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850" y="201414"/>
            <a:ext cx="848463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mn-lt"/>
                <a:cs typeface="+mn-cs"/>
              </a:rPr>
              <a:t>Triangular Numbers</a:t>
            </a:r>
          </a:p>
        </p:txBody>
      </p:sp>
      <p:pic>
        <p:nvPicPr>
          <p:cNvPr id="27650" name="Picture 2"/>
          <p:cNvPicPr>
            <a:picLocks noChangeAspect="1" noChangeArrowheads="1"/>
          </p:cNvPicPr>
          <p:nvPr/>
        </p:nvPicPr>
        <p:blipFill>
          <a:blip r:embed="rId2" cstate="print"/>
          <a:srcRect/>
          <a:stretch>
            <a:fillRect/>
          </a:stretch>
        </p:blipFill>
        <p:spPr bwMode="auto">
          <a:xfrm>
            <a:off x="2618209" y="1557338"/>
            <a:ext cx="3609975" cy="2343150"/>
          </a:xfrm>
          <a:prstGeom prst="rect">
            <a:avLst/>
          </a:prstGeom>
          <a:noFill/>
          <a:ln w="9525">
            <a:noFill/>
            <a:miter lim="800000"/>
            <a:headEnd/>
            <a:tailEnd/>
          </a:ln>
        </p:spPr>
      </p:pic>
      <p:sp>
        <p:nvSpPr>
          <p:cNvPr id="27651" name="Rectangle 6"/>
          <p:cNvSpPr>
            <a:spLocks noChangeArrowheads="1"/>
          </p:cNvSpPr>
          <p:nvPr/>
        </p:nvSpPr>
        <p:spPr bwMode="auto">
          <a:xfrm>
            <a:off x="1116013" y="4314825"/>
            <a:ext cx="6480175" cy="554038"/>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Triangular Numbers!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cstate="print"/>
          <a:srcRect/>
          <a:stretch>
            <a:fillRect/>
          </a:stretch>
        </p:blipFill>
        <p:spPr bwMode="auto">
          <a:xfrm>
            <a:off x="2618209" y="1557338"/>
            <a:ext cx="3609975" cy="2343150"/>
          </a:xfrm>
          <a:prstGeom prst="rect">
            <a:avLst/>
          </a:prstGeom>
          <a:noFill/>
          <a:ln w="9525">
            <a:noFill/>
            <a:miter lim="800000"/>
            <a:headEnd/>
            <a:tailEnd/>
          </a:ln>
        </p:spPr>
      </p:pic>
      <p:pic>
        <p:nvPicPr>
          <p:cNvPr id="28674" name="Picture 8"/>
          <p:cNvPicPr>
            <a:picLocks noChangeAspect="1"/>
          </p:cNvPicPr>
          <p:nvPr/>
        </p:nvPicPr>
        <p:blipFill>
          <a:blip r:embed="rId3" cstate="print"/>
          <a:srcRect/>
          <a:stretch>
            <a:fillRect/>
          </a:stretch>
        </p:blipFill>
        <p:spPr bwMode="auto">
          <a:xfrm>
            <a:off x="541338" y="4348163"/>
            <a:ext cx="1008062" cy="1476375"/>
          </a:xfrm>
          <a:prstGeom prst="rect">
            <a:avLst/>
          </a:prstGeom>
          <a:noFill/>
          <a:ln w="9525">
            <a:noFill/>
            <a:miter lim="800000"/>
            <a:headEnd/>
            <a:tailEnd/>
          </a:ln>
        </p:spPr>
      </p:pic>
      <p:sp>
        <p:nvSpPr>
          <p:cNvPr id="10" name="Rectangle 9"/>
          <p:cNvSpPr/>
          <p:nvPr/>
        </p:nvSpPr>
        <p:spPr>
          <a:xfrm>
            <a:off x="323850" y="4144963"/>
            <a:ext cx="8208963"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8676" name="Rectangle 10"/>
          <p:cNvSpPr>
            <a:spLocks noChangeArrowheads="1"/>
          </p:cNvSpPr>
          <p:nvPr/>
        </p:nvSpPr>
        <p:spPr bwMode="auto">
          <a:xfrm>
            <a:off x="1692275" y="4360863"/>
            <a:ext cx="6480175" cy="1016000"/>
          </a:xfrm>
          <a:prstGeom prst="rect">
            <a:avLst/>
          </a:prstGeom>
          <a:noFill/>
          <a:ln w="9525">
            <a:noFill/>
            <a:miter lim="800000"/>
            <a:headEnd/>
            <a:tailEnd/>
          </a:ln>
        </p:spPr>
        <p:txBody>
          <a:bodyPr>
            <a:spAutoFit/>
          </a:bodyPr>
          <a:lstStyle/>
          <a:p>
            <a:pPr algn="ctr"/>
            <a:r>
              <a:rPr lang="en-US" sz="3000">
                <a:latin typeface="Calibri" pitchFamily="34" charset="0"/>
              </a:rPr>
              <a:t>Does anyone know why they are called triangular numbers?</a:t>
            </a:r>
          </a:p>
        </p:txBody>
      </p:sp>
      <p:sp>
        <p:nvSpPr>
          <p:cNvPr id="7" name="Rectangle 6"/>
          <p:cNvSpPr/>
          <p:nvPr/>
        </p:nvSpPr>
        <p:spPr>
          <a:xfrm>
            <a:off x="407850" y="201414"/>
            <a:ext cx="848463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mn-lt"/>
                <a:cs typeface="+mn-cs"/>
              </a:rPr>
              <a:t>Triangular Numbers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cstate="print"/>
          <a:srcRect/>
          <a:stretch>
            <a:fillRect/>
          </a:stretch>
        </p:blipFill>
        <p:spPr bwMode="auto">
          <a:xfrm>
            <a:off x="2618209" y="1557338"/>
            <a:ext cx="3609975" cy="2519362"/>
          </a:xfrm>
          <a:prstGeom prst="rect">
            <a:avLst/>
          </a:prstGeom>
          <a:noFill/>
          <a:ln w="9525">
            <a:noFill/>
            <a:miter lim="800000"/>
            <a:headEnd/>
            <a:tailEnd/>
          </a:ln>
        </p:spPr>
      </p:pic>
      <p:sp>
        <p:nvSpPr>
          <p:cNvPr id="29698" name="Rectangle 6"/>
          <p:cNvSpPr>
            <a:spLocks noChangeArrowheads="1"/>
          </p:cNvSpPr>
          <p:nvPr/>
        </p:nvSpPr>
        <p:spPr bwMode="auto">
          <a:xfrm>
            <a:off x="395288" y="4365625"/>
            <a:ext cx="8101012" cy="1476375"/>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Because the multiplication of an integer (number) by itself forms an equilateral triangular or array!</a:t>
            </a:r>
          </a:p>
          <a:p>
            <a:pPr>
              <a:buFont typeface="Arial" charset="0"/>
              <a:buChar char="•"/>
            </a:pPr>
            <a:endParaRPr lang="en-US" sz="3000">
              <a:solidFill>
                <a:srgbClr val="00B050"/>
              </a:solidFill>
              <a:latin typeface="Calibri" pitchFamily="34" charset="0"/>
            </a:endParaRPr>
          </a:p>
        </p:txBody>
      </p:sp>
      <p:sp>
        <p:nvSpPr>
          <p:cNvPr id="8" name="Rectangle 7"/>
          <p:cNvSpPr/>
          <p:nvPr/>
        </p:nvSpPr>
        <p:spPr>
          <a:xfrm>
            <a:off x="407850" y="201414"/>
            <a:ext cx="848463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mn-lt"/>
                <a:cs typeface="+mn-cs"/>
              </a:rPr>
              <a:t>Triangular Numbers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cstate="print"/>
          <a:srcRect/>
          <a:stretch>
            <a:fillRect/>
          </a:stretch>
        </p:blipFill>
        <p:spPr bwMode="auto">
          <a:xfrm>
            <a:off x="2484438" y="620713"/>
            <a:ext cx="3609975" cy="2343150"/>
          </a:xfrm>
          <a:prstGeom prst="rect">
            <a:avLst/>
          </a:prstGeom>
          <a:noFill/>
          <a:ln w="9525">
            <a:noFill/>
            <a:miter lim="800000"/>
            <a:headEnd/>
            <a:tailEnd/>
          </a:ln>
        </p:spPr>
      </p:pic>
      <p:sp>
        <p:nvSpPr>
          <p:cNvPr id="30722" name="Rectangle 6"/>
          <p:cNvSpPr>
            <a:spLocks noChangeArrowheads="1"/>
          </p:cNvSpPr>
          <p:nvPr/>
        </p:nvSpPr>
        <p:spPr bwMode="auto">
          <a:xfrm>
            <a:off x="1187450" y="3379788"/>
            <a:ext cx="6480175" cy="1168400"/>
          </a:xfrm>
          <a:prstGeom prst="rect">
            <a:avLst/>
          </a:prstGeom>
          <a:noFill/>
          <a:ln w="9525">
            <a:noFill/>
            <a:miter lim="800000"/>
            <a:headEnd/>
            <a:tailEnd/>
          </a:ln>
        </p:spPr>
        <p:txBody>
          <a:bodyPr>
            <a:spAutoFit/>
          </a:bodyPr>
          <a:lstStyle/>
          <a:p>
            <a:pPr algn="ctr"/>
            <a:r>
              <a:rPr lang="en-US" sz="3000">
                <a:latin typeface="Calibri" pitchFamily="34" charset="0"/>
              </a:rPr>
              <a:t>Triangular Numbers!</a:t>
            </a:r>
          </a:p>
          <a:p>
            <a:pPr algn="ctr"/>
            <a:endParaRPr lang="en-US" sz="1000">
              <a:latin typeface="Calibri" pitchFamily="34" charset="0"/>
            </a:endParaRPr>
          </a:p>
          <a:p>
            <a:r>
              <a:rPr lang="en-US" sz="3000">
                <a:latin typeface="Calibri" pitchFamily="34" charset="0"/>
              </a:rPr>
              <a:t>1, 3, 6, 10, 15, 21, …., …..</a:t>
            </a:r>
          </a:p>
        </p:txBody>
      </p:sp>
      <p:sp>
        <p:nvSpPr>
          <p:cNvPr id="30723" name="TextBox 7"/>
          <p:cNvSpPr txBox="1">
            <a:spLocks noChangeArrowheads="1"/>
          </p:cNvSpPr>
          <p:nvPr/>
        </p:nvSpPr>
        <p:spPr bwMode="auto">
          <a:xfrm>
            <a:off x="2830513" y="1341438"/>
            <a:ext cx="301625" cy="368300"/>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30724" name="TextBox 8"/>
          <p:cNvSpPr txBox="1">
            <a:spLocks noChangeArrowheads="1"/>
          </p:cNvSpPr>
          <p:nvPr/>
        </p:nvSpPr>
        <p:spPr bwMode="auto">
          <a:xfrm>
            <a:off x="3983038" y="1331913"/>
            <a:ext cx="301625" cy="368300"/>
          </a:xfrm>
          <a:prstGeom prst="rect">
            <a:avLst/>
          </a:prstGeom>
          <a:noFill/>
          <a:ln w="9525">
            <a:noFill/>
            <a:miter lim="800000"/>
            <a:headEnd/>
            <a:tailEnd/>
          </a:ln>
        </p:spPr>
        <p:txBody>
          <a:bodyPr wrap="none">
            <a:spAutoFit/>
          </a:bodyPr>
          <a:lstStyle/>
          <a:p>
            <a:r>
              <a:rPr lang="en-US">
                <a:latin typeface="Calibri" pitchFamily="34" charset="0"/>
              </a:rPr>
              <a:t>3</a:t>
            </a:r>
          </a:p>
        </p:txBody>
      </p:sp>
      <p:sp>
        <p:nvSpPr>
          <p:cNvPr id="30725" name="TextBox 9"/>
          <p:cNvSpPr txBox="1">
            <a:spLocks noChangeArrowheads="1"/>
          </p:cNvSpPr>
          <p:nvPr/>
        </p:nvSpPr>
        <p:spPr bwMode="auto">
          <a:xfrm>
            <a:off x="5278438" y="1341438"/>
            <a:ext cx="301625" cy="368300"/>
          </a:xfrm>
          <a:prstGeom prst="rect">
            <a:avLst/>
          </a:prstGeom>
          <a:noFill/>
          <a:ln w="9525">
            <a:noFill/>
            <a:miter lim="800000"/>
            <a:headEnd/>
            <a:tailEnd/>
          </a:ln>
        </p:spPr>
        <p:txBody>
          <a:bodyPr wrap="none">
            <a:spAutoFit/>
          </a:bodyPr>
          <a:lstStyle/>
          <a:p>
            <a:r>
              <a:rPr lang="en-US">
                <a:latin typeface="Calibri" pitchFamily="34" charset="0"/>
              </a:rPr>
              <a:t>6</a:t>
            </a:r>
          </a:p>
        </p:txBody>
      </p:sp>
      <p:sp>
        <p:nvSpPr>
          <p:cNvPr id="30726" name="TextBox 10"/>
          <p:cNvSpPr txBox="1">
            <a:spLocks noChangeArrowheads="1"/>
          </p:cNvSpPr>
          <p:nvPr/>
        </p:nvSpPr>
        <p:spPr bwMode="auto">
          <a:xfrm>
            <a:off x="2700338" y="2843213"/>
            <a:ext cx="417512" cy="369887"/>
          </a:xfrm>
          <a:prstGeom prst="rect">
            <a:avLst/>
          </a:prstGeom>
          <a:noFill/>
          <a:ln w="9525">
            <a:noFill/>
            <a:miter lim="800000"/>
            <a:headEnd/>
            <a:tailEnd/>
          </a:ln>
        </p:spPr>
        <p:txBody>
          <a:bodyPr wrap="none">
            <a:spAutoFit/>
          </a:bodyPr>
          <a:lstStyle/>
          <a:p>
            <a:r>
              <a:rPr lang="en-US">
                <a:latin typeface="Calibri" pitchFamily="34" charset="0"/>
              </a:rPr>
              <a:t>10</a:t>
            </a:r>
          </a:p>
        </p:txBody>
      </p:sp>
      <p:sp>
        <p:nvSpPr>
          <p:cNvPr id="30727" name="TextBox 11"/>
          <p:cNvSpPr txBox="1">
            <a:spLocks noChangeArrowheads="1"/>
          </p:cNvSpPr>
          <p:nvPr/>
        </p:nvSpPr>
        <p:spPr bwMode="auto">
          <a:xfrm>
            <a:off x="3937000" y="2852738"/>
            <a:ext cx="419100" cy="369887"/>
          </a:xfrm>
          <a:prstGeom prst="rect">
            <a:avLst/>
          </a:prstGeom>
          <a:noFill/>
          <a:ln w="9525">
            <a:noFill/>
            <a:miter lim="800000"/>
            <a:headEnd/>
            <a:tailEnd/>
          </a:ln>
        </p:spPr>
        <p:txBody>
          <a:bodyPr wrap="none">
            <a:spAutoFit/>
          </a:bodyPr>
          <a:lstStyle/>
          <a:p>
            <a:r>
              <a:rPr lang="en-US">
                <a:latin typeface="Calibri" pitchFamily="34" charset="0"/>
              </a:rPr>
              <a:t>15</a:t>
            </a:r>
          </a:p>
        </p:txBody>
      </p:sp>
      <p:sp>
        <p:nvSpPr>
          <p:cNvPr id="30728" name="TextBox 12"/>
          <p:cNvSpPr txBox="1">
            <a:spLocks noChangeArrowheads="1"/>
          </p:cNvSpPr>
          <p:nvPr/>
        </p:nvSpPr>
        <p:spPr bwMode="auto">
          <a:xfrm>
            <a:off x="5305425" y="2852738"/>
            <a:ext cx="419100" cy="369887"/>
          </a:xfrm>
          <a:prstGeom prst="rect">
            <a:avLst/>
          </a:prstGeom>
          <a:noFill/>
          <a:ln w="9525">
            <a:noFill/>
            <a:miter lim="800000"/>
            <a:headEnd/>
            <a:tailEnd/>
          </a:ln>
        </p:spPr>
        <p:txBody>
          <a:bodyPr wrap="none">
            <a:spAutoFit/>
          </a:bodyPr>
          <a:lstStyle/>
          <a:p>
            <a:r>
              <a:rPr lang="en-US">
                <a:latin typeface="Calibri" pitchFamily="34" charset="0"/>
              </a:rPr>
              <a:t>21</a:t>
            </a:r>
          </a:p>
        </p:txBody>
      </p:sp>
      <p:sp>
        <p:nvSpPr>
          <p:cNvPr id="14" name="Rectangle 13"/>
          <p:cNvSpPr/>
          <p:nvPr/>
        </p:nvSpPr>
        <p:spPr>
          <a:xfrm>
            <a:off x="323850" y="4724400"/>
            <a:ext cx="8208963" cy="19446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30730" name="Rectangle 14"/>
          <p:cNvSpPr>
            <a:spLocks noChangeArrowheads="1"/>
          </p:cNvSpPr>
          <p:nvPr/>
        </p:nvSpPr>
        <p:spPr bwMode="auto">
          <a:xfrm>
            <a:off x="1403350" y="5229225"/>
            <a:ext cx="7993063" cy="1323975"/>
          </a:xfrm>
          <a:prstGeom prst="rect">
            <a:avLst/>
          </a:prstGeom>
          <a:noFill/>
          <a:ln w="9525">
            <a:noFill/>
            <a:miter lim="800000"/>
            <a:headEnd/>
            <a:tailEnd/>
          </a:ln>
        </p:spPr>
        <p:txBody>
          <a:bodyPr>
            <a:spAutoFit/>
          </a:bodyPr>
          <a:lstStyle/>
          <a:p>
            <a:r>
              <a:rPr lang="en-US" sz="2000">
                <a:latin typeface="Calibri" pitchFamily="34" charset="0"/>
              </a:rPr>
              <a:t>1. Draw this pattern in your book and copy the counting pattern.</a:t>
            </a:r>
          </a:p>
          <a:p>
            <a:endParaRPr lang="en-US" sz="2000">
              <a:latin typeface="Calibri" pitchFamily="34" charset="0"/>
            </a:endParaRPr>
          </a:p>
          <a:p>
            <a:r>
              <a:rPr lang="en-US" sz="2000">
                <a:latin typeface="Calibri" pitchFamily="34" charset="0"/>
              </a:rPr>
              <a:t>2. Continue the pattern to find out what the next 5 numbers in this triangular number pattern are.</a:t>
            </a:r>
          </a:p>
        </p:txBody>
      </p:sp>
      <p:sp>
        <p:nvSpPr>
          <p:cNvPr id="30731" name="Rectangle 6"/>
          <p:cNvSpPr>
            <a:spLocks noChangeArrowheads="1"/>
          </p:cNvSpPr>
          <p:nvPr/>
        </p:nvSpPr>
        <p:spPr bwMode="auto">
          <a:xfrm>
            <a:off x="2555875" y="4797425"/>
            <a:ext cx="4140200" cy="461963"/>
          </a:xfrm>
          <a:prstGeom prst="rect">
            <a:avLst/>
          </a:prstGeom>
          <a:noFill/>
          <a:ln w="9525">
            <a:noFill/>
            <a:miter lim="800000"/>
            <a:headEnd/>
            <a:tailEnd/>
          </a:ln>
        </p:spPr>
        <p:txBody>
          <a:bodyPr wrap="none">
            <a:spAutoFit/>
          </a:bodyPr>
          <a:lstStyle/>
          <a:p>
            <a:r>
              <a:rPr lang="en-GB" sz="2400">
                <a:solidFill>
                  <a:srgbClr val="FF0000"/>
                </a:solidFill>
                <a:latin typeface="Harrington"/>
              </a:rPr>
              <a:t>Heading: Triangular Numbers</a:t>
            </a:r>
            <a:endParaRPr lang="en-GB" sz="2400">
              <a:solidFill>
                <a:srgbClr val="FFC000"/>
              </a:solidFill>
              <a:latin typeface="Harrington"/>
            </a:endParaRPr>
          </a:p>
        </p:txBody>
      </p:sp>
      <p:pic>
        <p:nvPicPr>
          <p:cNvPr id="30732" name="Picture 5"/>
          <p:cNvPicPr>
            <a:picLocks noChangeAspect="1"/>
          </p:cNvPicPr>
          <p:nvPr/>
        </p:nvPicPr>
        <p:blipFill>
          <a:blip r:embed="rId3" cstate="print"/>
          <a:srcRect/>
          <a:stretch>
            <a:fillRect/>
          </a:stretch>
        </p:blipFill>
        <p:spPr bwMode="auto">
          <a:xfrm>
            <a:off x="468313" y="5300663"/>
            <a:ext cx="863600" cy="1144587"/>
          </a:xfrm>
          <a:prstGeom prst="rect">
            <a:avLst/>
          </a:prstGeom>
          <a:noFill/>
          <a:ln w="9525">
            <a:noFill/>
            <a:miter lim="800000"/>
            <a:headEnd/>
            <a:tailEnd/>
          </a:ln>
        </p:spPr>
      </p:pic>
      <p:sp>
        <p:nvSpPr>
          <p:cNvPr id="17" name="Rectangle 16"/>
          <p:cNvSpPr/>
          <p:nvPr/>
        </p:nvSpPr>
        <p:spPr>
          <a:xfrm>
            <a:off x="407850" y="-99392"/>
            <a:ext cx="848463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mn-lt"/>
                <a:cs typeface="+mn-cs"/>
              </a:rPr>
              <a:t>Triangular Numbers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ChangeArrowheads="1"/>
          </p:cNvSpPr>
          <p:nvPr/>
        </p:nvSpPr>
        <p:spPr bwMode="auto">
          <a:xfrm>
            <a:off x="1187450" y="908050"/>
            <a:ext cx="6480175" cy="1169988"/>
          </a:xfrm>
          <a:prstGeom prst="rect">
            <a:avLst/>
          </a:prstGeom>
          <a:noFill/>
          <a:ln w="9525">
            <a:noFill/>
            <a:miter lim="800000"/>
            <a:headEnd/>
            <a:tailEnd/>
          </a:ln>
        </p:spPr>
        <p:txBody>
          <a:bodyPr>
            <a:spAutoFit/>
          </a:bodyPr>
          <a:lstStyle/>
          <a:p>
            <a:pPr algn="ctr"/>
            <a:r>
              <a:rPr lang="en-US" sz="3000">
                <a:latin typeface="Calibri" pitchFamily="34" charset="0"/>
              </a:rPr>
              <a:t>Triangular Numbers:</a:t>
            </a:r>
          </a:p>
          <a:p>
            <a:pPr algn="ctr"/>
            <a:endParaRPr lang="en-US" sz="1000">
              <a:latin typeface="Calibri" pitchFamily="34" charset="0"/>
            </a:endParaRPr>
          </a:p>
          <a:p>
            <a:r>
              <a:rPr lang="en-US" sz="3000">
                <a:latin typeface="Calibri" pitchFamily="34" charset="0"/>
              </a:rPr>
              <a:t>1, 3, 6, 10, 15, 21, …., …..</a:t>
            </a:r>
          </a:p>
        </p:txBody>
      </p:sp>
      <p:sp>
        <p:nvSpPr>
          <p:cNvPr id="14" name="Rectangle 13"/>
          <p:cNvSpPr/>
          <p:nvPr/>
        </p:nvSpPr>
        <p:spPr>
          <a:xfrm>
            <a:off x="468313" y="4076700"/>
            <a:ext cx="8207375" cy="19446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31747" name="Rectangle 14"/>
          <p:cNvSpPr>
            <a:spLocks noChangeArrowheads="1"/>
          </p:cNvSpPr>
          <p:nvPr/>
        </p:nvSpPr>
        <p:spPr bwMode="auto">
          <a:xfrm>
            <a:off x="1547813" y="4645025"/>
            <a:ext cx="6840537" cy="1016000"/>
          </a:xfrm>
          <a:prstGeom prst="rect">
            <a:avLst/>
          </a:prstGeom>
          <a:noFill/>
          <a:ln w="9525">
            <a:noFill/>
            <a:miter lim="800000"/>
            <a:headEnd/>
            <a:tailEnd/>
          </a:ln>
        </p:spPr>
        <p:txBody>
          <a:bodyPr>
            <a:spAutoFit/>
          </a:bodyPr>
          <a:lstStyle/>
          <a:p>
            <a:r>
              <a:rPr lang="en-US" sz="2000">
                <a:latin typeface="Calibri" pitchFamily="34" charset="0"/>
              </a:rPr>
              <a:t>Could you figure out what the rule is if you were asked to find the next 10 numbers but you had to do it without drawing or counting on in your head? Good luck!</a:t>
            </a:r>
          </a:p>
        </p:txBody>
      </p:sp>
      <p:sp>
        <p:nvSpPr>
          <p:cNvPr id="31748" name="Rectangle 6"/>
          <p:cNvSpPr>
            <a:spLocks noChangeArrowheads="1"/>
          </p:cNvSpPr>
          <p:nvPr/>
        </p:nvSpPr>
        <p:spPr bwMode="auto">
          <a:xfrm>
            <a:off x="2700338" y="4149725"/>
            <a:ext cx="4686300" cy="460375"/>
          </a:xfrm>
          <a:prstGeom prst="rect">
            <a:avLst/>
          </a:prstGeom>
          <a:noFill/>
          <a:ln w="9525">
            <a:noFill/>
            <a:miter lim="800000"/>
            <a:headEnd/>
            <a:tailEnd/>
          </a:ln>
        </p:spPr>
        <p:txBody>
          <a:bodyPr wrap="none">
            <a:spAutoFit/>
          </a:bodyPr>
          <a:lstStyle/>
          <a:p>
            <a:r>
              <a:rPr lang="en-GB" sz="2400">
                <a:solidFill>
                  <a:srgbClr val="FF0000"/>
                </a:solidFill>
                <a:latin typeface="Harrington"/>
              </a:rPr>
              <a:t>Heading: Triangular Number Rule</a:t>
            </a:r>
            <a:endParaRPr lang="en-GB" sz="2400">
              <a:solidFill>
                <a:srgbClr val="FFC000"/>
              </a:solidFill>
              <a:latin typeface="Harrington"/>
            </a:endParaRPr>
          </a:p>
        </p:txBody>
      </p:sp>
      <p:pic>
        <p:nvPicPr>
          <p:cNvPr id="31749" name="Picture 5"/>
          <p:cNvPicPr>
            <a:picLocks noChangeAspect="1"/>
          </p:cNvPicPr>
          <p:nvPr/>
        </p:nvPicPr>
        <p:blipFill>
          <a:blip r:embed="rId2" cstate="print"/>
          <a:srcRect/>
          <a:stretch>
            <a:fillRect/>
          </a:stretch>
        </p:blipFill>
        <p:spPr bwMode="auto">
          <a:xfrm>
            <a:off x="611188" y="4652963"/>
            <a:ext cx="865187" cy="1144587"/>
          </a:xfrm>
          <a:prstGeom prst="rect">
            <a:avLst/>
          </a:prstGeom>
          <a:noFill/>
          <a:ln w="9525">
            <a:noFill/>
            <a:miter lim="800000"/>
            <a:headEnd/>
            <a:tailEnd/>
          </a:ln>
        </p:spPr>
      </p:pic>
      <p:sp>
        <p:nvSpPr>
          <p:cNvPr id="8" name="Rectangle 7"/>
          <p:cNvSpPr/>
          <p:nvPr/>
        </p:nvSpPr>
        <p:spPr>
          <a:xfrm>
            <a:off x="407850" y="201414"/>
            <a:ext cx="848463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mn-lt"/>
                <a:cs typeface="+mn-cs"/>
              </a:rPr>
              <a:t>Triangular Numbers</a:t>
            </a:r>
          </a:p>
        </p:txBody>
      </p:sp>
      <p:pic>
        <p:nvPicPr>
          <p:cNvPr id="31751" name="Picture 67"/>
          <p:cNvPicPr>
            <a:picLocks noChangeAspect="1" noChangeArrowheads="1"/>
          </p:cNvPicPr>
          <p:nvPr/>
        </p:nvPicPr>
        <p:blipFill>
          <a:blip r:embed="rId3" cstate="print"/>
          <a:srcRect l="22411" t="36421" r="21693" b="45860"/>
          <a:stretch>
            <a:fillRect/>
          </a:stretch>
        </p:blipFill>
        <p:spPr bwMode="auto">
          <a:xfrm>
            <a:off x="0" y="2205038"/>
            <a:ext cx="9144000" cy="165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ChangeArrowheads="1"/>
          </p:cNvSpPr>
          <p:nvPr/>
        </p:nvSpPr>
        <p:spPr bwMode="auto">
          <a:xfrm>
            <a:off x="1187450" y="908050"/>
            <a:ext cx="6480175" cy="1169988"/>
          </a:xfrm>
          <a:prstGeom prst="rect">
            <a:avLst/>
          </a:prstGeom>
          <a:noFill/>
          <a:ln w="9525">
            <a:noFill/>
            <a:miter lim="800000"/>
            <a:headEnd/>
            <a:tailEnd/>
          </a:ln>
        </p:spPr>
        <p:txBody>
          <a:bodyPr>
            <a:spAutoFit/>
          </a:bodyPr>
          <a:lstStyle/>
          <a:p>
            <a:pPr algn="ctr"/>
            <a:r>
              <a:rPr lang="en-US" sz="3000">
                <a:latin typeface="Calibri" pitchFamily="34" charset="0"/>
              </a:rPr>
              <a:t>Triangular Numbers:</a:t>
            </a:r>
          </a:p>
          <a:p>
            <a:pPr algn="ctr"/>
            <a:endParaRPr lang="en-US" sz="1000">
              <a:latin typeface="Calibri" pitchFamily="34" charset="0"/>
            </a:endParaRPr>
          </a:p>
          <a:p>
            <a:r>
              <a:rPr lang="en-US" sz="3000">
                <a:latin typeface="Calibri" pitchFamily="34" charset="0"/>
              </a:rPr>
              <a:t>1, 3, 6, 10, 15, 21, …., …..</a:t>
            </a:r>
          </a:p>
        </p:txBody>
      </p:sp>
      <p:sp>
        <p:nvSpPr>
          <p:cNvPr id="14" name="Rectangle 13"/>
          <p:cNvSpPr/>
          <p:nvPr/>
        </p:nvSpPr>
        <p:spPr>
          <a:xfrm>
            <a:off x="468313" y="2276475"/>
            <a:ext cx="8207375" cy="22320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32771" name="Rectangle 6"/>
          <p:cNvSpPr>
            <a:spLocks noChangeArrowheads="1"/>
          </p:cNvSpPr>
          <p:nvPr/>
        </p:nvSpPr>
        <p:spPr bwMode="auto">
          <a:xfrm>
            <a:off x="2700338" y="2420938"/>
            <a:ext cx="3417887" cy="461962"/>
          </a:xfrm>
          <a:prstGeom prst="rect">
            <a:avLst/>
          </a:prstGeom>
          <a:noFill/>
          <a:ln w="9525">
            <a:noFill/>
            <a:miter lim="800000"/>
            <a:headEnd/>
            <a:tailEnd/>
          </a:ln>
        </p:spPr>
        <p:txBody>
          <a:bodyPr wrap="none">
            <a:spAutoFit/>
          </a:bodyPr>
          <a:lstStyle/>
          <a:p>
            <a:r>
              <a:rPr lang="en-GB" sz="2400" b="1" u="sng">
                <a:solidFill>
                  <a:srgbClr val="00B050"/>
                </a:solidFill>
                <a:latin typeface="Harrington"/>
              </a:rPr>
              <a:t>Triangular Number Rule</a:t>
            </a:r>
          </a:p>
        </p:txBody>
      </p:sp>
      <p:pic>
        <p:nvPicPr>
          <p:cNvPr id="32772" name="Picture 2"/>
          <p:cNvPicPr>
            <a:picLocks noChangeAspect="1" noChangeArrowheads="1"/>
          </p:cNvPicPr>
          <p:nvPr/>
        </p:nvPicPr>
        <p:blipFill>
          <a:blip r:embed="rId2" cstate="print"/>
          <a:srcRect/>
          <a:stretch>
            <a:fillRect/>
          </a:stretch>
        </p:blipFill>
        <p:spPr bwMode="auto">
          <a:xfrm>
            <a:off x="560388" y="3357563"/>
            <a:ext cx="2514600" cy="914400"/>
          </a:xfrm>
          <a:prstGeom prst="rect">
            <a:avLst/>
          </a:prstGeom>
          <a:noFill/>
          <a:ln w="9525">
            <a:noFill/>
            <a:miter lim="800000"/>
            <a:headEnd/>
            <a:tailEnd/>
          </a:ln>
        </p:spPr>
      </p:pic>
      <p:pic>
        <p:nvPicPr>
          <p:cNvPr id="32773" name="Picture 3"/>
          <p:cNvPicPr>
            <a:picLocks noChangeAspect="1" noChangeArrowheads="1"/>
          </p:cNvPicPr>
          <p:nvPr/>
        </p:nvPicPr>
        <p:blipFill>
          <a:blip r:embed="rId3" cstate="print"/>
          <a:srcRect/>
          <a:stretch>
            <a:fillRect/>
          </a:stretch>
        </p:blipFill>
        <p:spPr bwMode="auto">
          <a:xfrm>
            <a:off x="3152775" y="3141663"/>
            <a:ext cx="2571750" cy="1200150"/>
          </a:xfrm>
          <a:prstGeom prst="rect">
            <a:avLst/>
          </a:prstGeom>
          <a:noFill/>
          <a:ln w="9525">
            <a:noFill/>
            <a:miter lim="800000"/>
            <a:headEnd/>
            <a:tailEnd/>
          </a:ln>
        </p:spPr>
      </p:pic>
      <p:pic>
        <p:nvPicPr>
          <p:cNvPr id="32774" name="Picture 4"/>
          <p:cNvPicPr>
            <a:picLocks noChangeAspect="1" noChangeArrowheads="1"/>
          </p:cNvPicPr>
          <p:nvPr/>
        </p:nvPicPr>
        <p:blipFill>
          <a:blip r:embed="rId4" cstate="print"/>
          <a:srcRect/>
          <a:stretch>
            <a:fillRect/>
          </a:stretch>
        </p:blipFill>
        <p:spPr bwMode="auto">
          <a:xfrm>
            <a:off x="5651500" y="3284538"/>
            <a:ext cx="2970213" cy="1081087"/>
          </a:xfrm>
          <a:prstGeom prst="rect">
            <a:avLst/>
          </a:prstGeom>
          <a:noFill/>
          <a:ln w="9525">
            <a:noFill/>
            <a:miter lim="800000"/>
            <a:headEnd/>
            <a:tailEnd/>
          </a:ln>
        </p:spPr>
      </p:pic>
      <p:sp>
        <p:nvSpPr>
          <p:cNvPr id="9" name="Rectangle 8"/>
          <p:cNvSpPr/>
          <p:nvPr/>
        </p:nvSpPr>
        <p:spPr>
          <a:xfrm>
            <a:off x="407850" y="201414"/>
            <a:ext cx="848463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mn-lt"/>
                <a:cs typeface="+mn-cs"/>
              </a:rPr>
              <a:t>Triangular Numbers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cstate="print"/>
          <a:srcRect/>
          <a:stretch>
            <a:fillRect/>
          </a:stretch>
        </p:blipFill>
        <p:spPr bwMode="auto">
          <a:xfrm>
            <a:off x="468313" y="1268413"/>
            <a:ext cx="8193087" cy="3960812"/>
          </a:xfrm>
          <a:prstGeom prst="rect">
            <a:avLst/>
          </a:prstGeom>
          <a:noFill/>
          <a:ln w="9525">
            <a:noFill/>
            <a:miter lim="800000"/>
            <a:headEnd/>
            <a:tailEnd/>
          </a:ln>
        </p:spPr>
      </p:pic>
      <p:sp>
        <p:nvSpPr>
          <p:cNvPr id="3" name="Rectangle 2"/>
          <p:cNvSpPr/>
          <p:nvPr/>
        </p:nvSpPr>
        <p:spPr>
          <a:xfrm>
            <a:off x="2479905" y="188640"/>
            <a:ext cx="3172215" cy="923330"/>
          </a:xfrm>
          <a:prstGeom prst="rect">
            <a:avLst/>
          </a:prstGeom>
          <a:noFill/>
        </p:spPr>
        <p:txBody>
          <a:bodyPr wrap="none">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Extension: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99392"/>
            <a:ext cx="536108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p>
        </p:txBody>
      </p:sp>
      <p:sp>
        <p:nvSpPr>
          <p:cNvPr id="15362" name="TextBox 4"/>
          <p:cNvSpPr txBox="1">
            <a:spLocks noChangeArrowheads="1"/>
          </p:cNvSpPr>
          <p:nvPr/>
        </p:nvSpPr>
        <p:spPr bwMode="auto">
          <a:xfrm>
            <a:off x="395288" y="836613"/>
            <a:ext cx="8208962" cy="1477962"/>
          </a:xfrm>
          <a:prstGeom prst="rect">
            <a:avLst/>
          </a:prstGeom>
          <a:noFill/>
          <a:ln w="9525">
            <a:noFill/>
            <a:miter lim="800000"/>
            <a:headEnd/>
            <a:tailEnd/>
          </a:ln>
        </p:spPr>
        <p:txBody>
          <a:bodyPr>
            <a:spAutoFit/>
          </a:bodyPr>
          <a:lstStyle/>
          <a:p>
            <a:pPr algn="ctr"/>
            <a:r>
              <a:rPr lang="en-US" sz="3000" dirty="0">
                <a:latin typeface="Calibri" pitchFamily="34" charset="0"/>
              </a:rPr>
              <a:t>There are many different ways that we can </a:t>
            </a:r>
            <a:r>
              <a:rPr lang="en-US" sz="3000" dirty="0" err="1" smtClean="0">
                <a:latin typeface="Calibri" pitchFamily="34" charset="0"/>
              </a:rPr>
              <a:t>categorise</a:t>
            </a:r>
            <a:r>
              <a:rPr lang="en-US" sz="3000" dirty="0" smtClean="0">
                <a:latin typeface="Calibri" pitchFamily="34" charset="0"/>
              </a:rPr>
              <a:t>/label/name </a:t>
            </a:r>
            <a:r>
              <a:rPr lang="en-US" sz="3000" dirty="0">
                <a:latin typeface="Calibri" pitchFamily="34" charset="0"/>
              </a:rPr>
              <a:t>numbers.</a:t>
            </a:r>
          </a:p>
          <a:p>
            <a:pPr algn="ctr"/>
            <a:endParaRPr lang="en-US" sz="3000" dirty="0">
              <a:latin typeface="Calibri" pitchFamily="34" charset="0"/>
            </a:endParaRPr>
          </a:p>
        </p:txBody>
      </p:sp>
      <p:sp>
        <p:nvSpPr>
          <p:cNvPr id="8" name="TextBox 7"/>
          <p:cNvSpPr txBox="1"/>
          <p:nvPr/>
        </p:nvSpPr>
        <p:spPr>
          <a:xfrm>
            <a:off x="539750" y="1916113"/>
            <a:ext cx="3527425" cy="5293757"/>
          </a:xfrm>
          <a:prstGeom prst="rect">
            <a:avLst/>
          </a:prstGeom>
          <a:noFill/>
        </p:spPr>
        <p:txBody>
          <a:bodyPr>
            <a:spAutoFit/>
          </a:bodyPr>
          <a:lstStyle/>
          <a:p>
            <a:pPr fontAlgn="auto">
              <a:spcBef>
                <a:spcPts val="0"/>
              </a:spcBef>
              <a:spcAft>
                <a:spcPts val="0"/>
              </a:spcAft>
              <a:buFont typeface="Arial" pitchFamily="34" charset="0"/>
              <a:buChar char="•"/>
              <a:defRPr/>
            </a:pPr>
            <a:r>
              <a:rPr lang="en-US" sz="2600" dirty="0">
                <a:solidFill>
                  <a:srgbClr val="00B050"/>
                </a:solidFill>
                <a:latin typeface="+mn-lt"/>
                <a:cs typeface="+mn-cs"/>
              </a:rPr>
              <a:t> </a:t>
            </a:r>
            <a:r>
              <a:rPr lang="en-US" sz="2600" dirty="0" smtClean="0">
                <a:solidFill>
                  <a:srgbClr val="00B050"/>
                </a:solidFill>
                <a:latin typeface="+mn-lt"/>
                <a:cs typeface="+mn-cs"/>
              </a:rPr>
              <a:t>Odd</a:t>
            </a:r>
            <a:endParaRPr lang="en-US" sz="2600" dirty="0">
              <a:solidFill>
                <a:srgbClr val="00B050"/>
              </a:solidFill>
              <a:latin typeface="+mn-lt"/>
              <a:cs typeface="+mn-cs"/>
            </a:endParaRPr>
          </a:p>
          <a:p>
            <a:pPr fontAlgn="auto">
              <a:spcBef>
                <a:spcPts val="0"/>
              </a:spcBef>
              <a:spcAft>
                <a:spcPts val="0"/>
              </a:spcAft>
              <a:buFont typeface="Arial" pitchFamily="34" charset="0"/>
              <a:buChar char="•"/>
              <a:defRPr/>
            </a:pPr>
            <a:r>
              <a:rPr lang="en-US" sz="2600" dirty="0">
                <a:solidFill>
                  <a:srgbClr val="00B050"/>
                </a:solidFill>
                <a:latin typeface="+mn-lt"/>
                <a:cs typeface="+mn-cs"/>
              </a:rPr>
              <a:t> </a:t>
            </a:r>
            <a:r>
              <a:rPr lang="en-US" sz="2600" dirty="0" smtClean="0">
                <a:solidFill>
                  <a:srgbClr val="00B050"/>
                </a:solidFill>
                <a:latin typeface="+mn-lt"/>
                <a:cs typeface="+mn-cs"/>
              </a:rPr>
              <a:t>Even</a:t>
            </a:r>
            <a:endParaRPr lang="en-US" sz="2600" dirty="0">
              <a:solidFill>
                <a:srgbClr val="00B050"/>
              </a:solidFill>
              <a:latin typeface="+mn-lt"/>
              <a:cs typeface="+mn-cs"/>
            </a:endParaRPr>
          </a:p>
          <a:p>
            <a:pPr fontAlgn="auto">
              <a:spcBef>
                <a:spcPts val="0"/>
              </a:spcBef>
              <a:spcAft>
                <a:spcPts val="0"/>
              </a:spcAft>
              <a:buFont typeface="Arial" pitchFamily="34" charset="0"/>
              <a:buChar char="•"/>
              <a:defRPr/>
            </a:pPr>
            <a:r>
              <a:rPr lang="en-US" sz="2600" dirty="0">
                <a:solidFill>
                  <a:srgbClr val="00B050"/>
                </a:solidFill>
                <a:latin typeface="+mn-lt"/>
                <a:cs typeface="+mn-cs"/>
              </a:rPr>
              <a:t> </a:t>
            </a:r>
            <a:r>
              <a:rPr lang="en-US" sz="2600" dirty="0" smtClean="0">
                <a:solidFill>
                  <a:srgbClr val="00B050"/>
                </a:solidFill>
                <a:latin typeface="+mn-lt"/>
                <a:cs typeface="+mn-cs"/>
              </a:rPr>
              <a:t>Whole </a:t>
            </a:r>
            <a:r>
              <a:rPr lang="en-US" sz="2600" dirty="0">
                <a:solidFill>
                  <a:srgbClr val="00B050"/>
                </a:solidFill>
                <a:latin typeface="+mn-lt"/>
                <a:cs typeface="+mn-cs"/>
              </a:rPr>
              <a:t>number</a:t>
            </a:r>
          </a:p>
          <a:p>
            <a:pPr fontAlgn="auto">
              <a:spcBef>
                <a:spcPts val="0"/>
              </a:spcBef>
              <a:spcAft>
                <a:spcPts val="0"/>
              </a:spcAft>
              <a:buFont typeface="Arial" pitchFamily="34" charset="0"/>
              <a:buChar char="•"/>
              <a:defRPr/>
            </a:pPr>
            <a:r>
              <a:rPr lang="en-US" sz="2600" dirty="0">
                <a:solidFill>
                  <a:srgbClr val="00B050"/>
                </a:solidFill>
                <a:latin typeface="+mn-lt"/>
                <a:cs typeface="+mn-cs"/>
              </a:rPr>
              <a:t> </a:t>
            </a:r>
            <a:r>
              <a:rPr lang="en-US" sz="2600" dirty="0" smtClean="0">
                <a:solidFill>
                  <a:srgbClr val="00B050"/>
                </a:solidFill>
                <a:latin typeface="+mn-lt"/>
                <a:cs typeface="+mn-cs"/>
              </a:rPr>
              <a:t>Decimal</a:t>
            </a:r>
            <a:endParaRPr lang="en-US" sz="2600" dirty="0">
              <a:solidFill>
                <a:srgbClr val="00B050"/>
              </a:solidFill>
              <a:latin typeface="+mn-lt"/>
              <a:cs typeface="+mn-cs"/>
            </a:endParaRPr>
          </a:p>
          <a:p>
            <a:pPr fontAlgn="auto">
              <a:spcBef>
                <a:spcPts val="0"/>
              </a:spcBef>
              <a:spcAft>
                <a:spcPts val="0"/>
              </a:spcAft>
              <a:buFont typeface="Arial" pitchFamily="34" charset="0"/>
              <a:buChar char="•"/>
              <a:defRPr/>
            </a:pPr>
            <a:r>
              <a:rPr lang="en-US" sz="2600" dirty="0" smtClean="0">
                <a:solidFill>
                  <a:schemeClr val="bg2">
                    <a:lumMod val="50000"/>
                  </a:schemeClr>
                </a:solidFill>
                <a:latin typeface="+mn-lt"/>
                <a:cs typeface="+mn-cs"/>
              </a:rPr>
              <a:t> Square</a:t>
            </a:r>
          </a:p>
          <a:p>
            <a:pPr fontAlgn="auto">
              <a:spcBef>
                <a:spcPts val="0"/>
              </a:spcBef>
              <a:spcAft>
                <a:spcPts val="0"/>
              </a:spcAft>
              <a:buFont typeface="Arial" pitchFamily="34" charset="0"/>
              <a:buChar char="•"/>
              <a:defRPr/>
            </a:pPr>
            <a:r>
              <a:rPr lang="en-US" sz="2600" dirty="0" smtClean="0">
                <a:solidFill>
                  <a:schemeClr val="bg2">
                    <a:lumMod val="50000"/>
                  </a:schemeClr>
                </a:solidFill>
                <a:latin typeface="+mn-lt"/>
                <a:cs typeface="+mn-cs"/>
              </a:rPr>
              <a:t> Cubed</a:t>
            </a:r>
          </a:p>
          <a:p>
            <a:pPr fontAlgn="auto">
              <a:spcBef>
                <a:spcPts val="0"/>
              </a:spcBef>
              <a:spcAft>
                <a:spcPts val="0"/>
              </a:spcAft>
              <a:buFont typeface="Arial" pitchFamily="34" charset="0"/>
              <a:buChar char="•"/>
              <a:defRPr/>
            </a:pPr>
            <a:r>
              <a:rPr lang="en-US" sz="2600" dirty="0" smtClean="0">
                <a:solidFill>
                  <a:schemeClr val="bg2">
                    <a:lumMod val="50000"/>
                  </a:schemeClr>
                </a:solidFill>
                <a:latin typeface="+mn-lt"/>
                <a:cs typeface="+mn-cs"/>
              </a:rPr>
              <a:t> </a:t>
            </a:r>
            <a:r>
              <a:rPr lang="en-US" sz="2600" dirty="0">
                <a:solidFill>
                  <a:schemeClr val="bg2">
                    <a:lumMod val="50000"/>
                  </a:schemeClr>
                </a:solidFill>
                <a:latin typeface="+mn-lt"/>
                <a:cs typeface="+mn-cs"/>
              </a:rPr>
              <a:t>T</a:t>
            </a:r>
            <a:r>
              <a:rPr lang="en-US" sz="2600" dirty="0" smtClean="0">
                <a:solidFill>
                  <a:schemeClr val="bg2">
                    <a:lumMod val="50000"/>
                  </a:schemeClr>
                </a:solidFill>
                <a:latin typeface="+mn-lt"/>
                <a:cs typeface="+mn-cs"/>
              </a:rPr>
              <a:t>riangular</a:t>
            </a:r>
            <a:endParaRPr lang="en-US" sz="2600" dirty="0">
              <a:solidFill>
                <a:schemeClr val="bg2">
                  <a:lumMod val="50000"/>
                </a:schemeClr>
              </a:solidFill>
              <a:latin typeface="+mn-lt"/>
              <a:cs typeface="+mn-cs"/>
            </a:endParaRPr>
          </a:p>
          <a:p>
            <a:pPr fontAlgn="auto">
              <a:spcBef>
                <a:spcPts val="0"/>
              </a:spcBef>
              <a:spcAft>
                <a:spcPts val="0"/>
              </a:spcAft>
              <a:buFont typeface="Arial" pitchFamily="34" charset="0"/>
              <a:buChar char="•"/>
              <a:defRPr/>
            </a:pPr>
            <a:r>
              <a:rPr lang="en-US" sz="2600" dirty="0">
                <a:solidFill>
                  <a:schemeClr val="bg2">
                    <a:lumMod val="50000"/>
                  </a:schemeClr>
                </a:solidFill>
                <a:latin typeface="+mn-lt"/>
                <a:cs typeface="+mn-cs"/>
              </a:rPr>
              <a:t> </a:t>
            </a:r>
            <a:r>
              <a:rPr lang="en-US" sz="2600" dirty="0" smtClean="0">
                <a:solidFill>
                  <a:schemeClr val="bg2">
                    <a:lumMod val="50000"/>
                  </a:schemeClr>
                </a:solidFill>
                <a:latin typeface="+mn-lt"/>
                <a:cs typeface="+mn-cs"/>
              </a:rPr>
              <a:t>Prime</a:t>
            </a:r>
            <a:endParaRPr lang="en-US" sz="2600" dirty="0">
              <a:solidFill>
                <a:schemeClr val="bg2">
                  <a:lumMod val="50000"/>
                </a:schemeClr>
              </a:solidFill>
              <a:latin typeface="+mn-lt"/>
              <a:cs typeface="+mn-cs"/>
            </a:endParaRPr>
          </a:p>
          <a:p>
            <a:pPr fontAlgn="auto">
              <a:spcBef>
                <a:spcPts val="0"/>
              </a:spcBef>
              <a:spcAft>
                <a:spcPts val="0"/>
              </a:spcAft>
              <a:buFont typeface="Arial" pitchFamily="34" charset="0"/>
              <a:buChar char="•"/>
              <a:defRPr/>
            </a:pPr>
            <a:r>
              <a:rPr lang="en-US" sz="2600" dirty="0">
                <a:solidFill>
                  <a:schemeClr val="bg2">
                    <a:lumMod val="50000"/>
                  </a:schemeClr>
                </a:solidFill>
                <a:latin typeface="+mn-lt"/>
                <a:cs typeface="+mn-cs"/>
              </a:rPr>
              <a:t> </a:t>
            </a:r>
            <a:r>
              <a:rPr lang="en-US" sz="2600" dirty="0" smtClean="0">
                <a:solidFill>
                  <a:schemeClr val="bg2">
                    <a:lumMod val="50000"/>
                  </a:schemeClr>
                </a:solidFill>
                <a:latin typeface="+mn-lt"/>
                <a:cs typeface="+mn-cs"/>
              </a:rPr>
              <a:t>Composite</a:t>
            </a:r>
          </a:p>
          <a:p>
            <a:pPr fontAlgn="auto">
              <a:spcBef>
                <a:spcPts val="0"/>
              </a:spcBef>
              <a:spcAft>
                <a:spcPts val="0"/>
              </a:spcAft>
              <a:buFont typeface="Arial" pitchFamily="34" charset="0"/>
              <a:buChar char="•"/>
              <a:defRPr/>
            </a:pPr>
            <a:r>
              <a:rPr lang="en-US" sz="2600" dirty="0" smtClean="0">
                <a:solidFill>
                  <a:schemeClr val="bg2">
                    <a:lumMod val="50000"/>
                  </a:schemeClr>
                </a:solidFill>
                <a:latin typeface="+mn-lt"/>
                <a:cs typeface="+mn-cs"/>
              </a:rPr>
              <a:t> Negative</a:t>
            </a:r>
          </a:p>
          <a:p>
            <a:pPr fontAlgn="auto">
              <a:spcBef>
                <a:spcPts val="0"/>
              </a:spcBef>
              <a:spcAft>
                <a:spcPts val="0"/>
              </a:spcAft>
              <a:buFont typeface="Arial" pitchFamily="34" charset="0"/>
              <a:buChar char="•"/>
              <a:defRPr/>
            </a:pPr>
            <a:r>
              <a:rPr lang="en-US" sz="2600" dirty="0" smtClean="0">
                <a:solidFill>
                  <a:schemeClr val="bg2">
                    <a:lumMod val="50000"/>
                  </a:schemeClr>
                </a:solidFill>
                <a:latin typeface="+mn-lt"/>
                <a:cs typeface="+mn-cs"/>
              </a:rPr>
              <a:t> Positive</a:t>
            </a:r>
            <a:endParaRPr lang="en-US" sz="2600" dirty="0">
              <a:solidFill>
                <a:schemeClr val="bg2">
                  <a:lumMod val="50000"/>
                </a:schemeClr>
              </a:solidFill>
              <a:latin typeface="+mn-lt"/>
              <a:cs typeface="+mn-cs"/>
            </a:endParaRPr>
          </a:p>
          <a:p>
            <a:pPr fontAlgn="auto">
              <a:spcBef>
                <a:spcPts val="0"/>
              </a:spcBef>
              <a:spcAft>
                <a:spcPts val="0"/>
              </a:spcAft>
              <a:buFont typeface="Arial" pitchFamily="34" charset="0"/>
              <a:buChar char="•"/>
              <a:defRPr/>
            </a:pPr>
            <a:r>
              <a:rPr lang="en-US" sz="2600" dirty="0">
                <a:solidFill>
                  <a:srgbClr val="CC0099"/>
                </a:solidFill>
                <a:latin typeface="+mn-lt"/>
                <a:cs typeface="+mn-cs"/>
              </a:rPr>
              <a:t> Fibonacci</a:t>
            </a:r>
          </a:p>
          <a:p>
            <a:pPr fontAlgn="auto">
              <a:spcBef>
                <a:spcPts val="0"/>
              </a:spcBef>
              <a:spcAft>
                <a:spcPts val="0"/>
              </a:spcAft>
              <a:buFont typeface="Arial" pitchFamily="34" charset="0"/>
              <a:buChar char="•"/>
              <a:defRPr/>
            </a:pPr>
            <a:endParaRPr lang="en-US" sz="2600" dirty="0">
              <a:latin typeface="+mn-lt"/>
              <a:cs typeface="+mn-cs"/>
            </a:endParaRPr>
          </a:p>
        </p:txBody>
      </p:sp>
      <p:sp>
        <p:nvSpPr>
          <p:cNvPr id="6" name="TextBox 5"/>
          <p:cNvSpPr txBox="1"/>
          <p:nvPr/>
        </p:nvSpPr>
        <p:spPr>
          <a:xfrm>
            <a:off x="3492500" y="1989138"/>
            <a:ext cx="5327650" cy="2400300"/>
          </a:xfrm>
          <a:prstGeom prst="rect">
            <a:avLst/>
          </a:prstGeom>
          <a:noFill/>
        </p:spPr>
        <p:txBody>
          <a:bodyPr>
            <a:spAutoFit/>
          </a:bodyPr>
          <a:lstStyle/>
          <a:p>
            <a:pPr algn="ctr" fontAlgn="auto">
              <a:spcBef>
                <a:spcPts val="0"/>
              </a:spcBef>
              <a:spcAft>
                <a:spcPts val="0"/>
              </a:spcAft>
              <a:defRPr/>
            </a:pPr>
            <a:r>
              <a:rPr lang="en-US" sz="3000" i="1" dirty="0">
                <a:solidFill>
                  <a:schemeClr val="accent6">
                    <a:lumMod val="75000"/>
                  </a:schemeClr>
                </a:solidFill>
                <a:latin typeface="+mn-lt"/>
                <a:cs typeface="+mn-cs"/>
              </a:rPr>
              <a:t>Some of these numbers have special properties and these properties can be used to solve problems (which you will discover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9905" y="188640"/>
            <a:ext cx="3172215" cy="923330"/>
          </a:xfrm>
          <a:prstGeom prst="rect">
            <a:avLst/>
          </a:prstGeom>
          <a:noFill/>
        </p:spPr>
        <p:txBody>
          <a:bodyPr wrap="none">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Extension:</a:t>
            </a:r>
          </a:p>
        </p:txBody>
      </p:sp>
      <p:pic>
        <p:nvPicPr>
          <p:cNvPr id="34818" name="Picture 2"/>
          <p:cNvPicPr>
            <a:picLocks noChangeAspect="1" noChangeArrowheads="1"/>
          </p:cNvPicPr>
          <p:nvPr/>
        </p:nvPicPr>
        <p:blipFill>
          <a:blip r:embed="rId2" cstate="print"/>
          <a:srcRect/>
          <a:stretch>
            <a:fillRect/>
          </a:stretch>
        </p:blipFill>
        <p:spPr bwMode="auto">
          <a:xfrm>
            <a:off x="827088" y="1125538"/>
            <a:ext cx="7200900" cy="552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9905" y="188640"/>
            <a:ext cx="3172215" cy="923330"/>
          </a:xfrm>
          <a:prstGeom prst="rect">
            <a:avLst/>
          </a:prstGeom>
          <a:noFill/>
        </p:spPr>
        <p:txBody>
          <a:bodyPr wrap="none">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Extension:</a:t>
            </a:r>
          </a:p>
        </p:txBody>
      </p:sp>
      <p:pic>
        <p:nvPicPr>
          <p:cNvPr id="35842" name="Picture 2"/>
          <p:cNvPicPr>
            <a:picLocks noChangeAspect="1" noChangeArrowheads="1"/>
          </p:cNvPicPr>
          <p:nvPr/>
        </p:nvPicPr>
        <p:blipFill>
          <a:blip r:embed="rId2" cstate="print"/>
          <a:srcRect/>
          <a:stretch>
            <a:fillRect/>
          </a:stretch>
        </p:blipFill>
        <p:spPr bwMode="auto">
          <a:xfrm>
            <a:off x="179388" y="1412875"/>
            <a:ext cx="8786812"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cstate="print"/>
          <a:srcRect/>
          <a:stretch>
            <a:fillRect/>
          </a:stretch>
        </p:blipFill>
        <p:spPr bwMode="auto">
          <a:xfrm>
            <a:off x="1116013" y="2295525"/>
            <a:ext cx="6251575" cy="2212975"/>
          </a:xfrm>
          <a:prstGeom prst="rect">
            <a:avLst/>
          </a:prstGeom>
          <a:noFill/>
          <a:ln w="9525">
            <a:noFill/>
            <a:miter lim="800000"/>
            <a:headEnd/>
            <a:tailEnd/>
          </a:ln>
        </p:spPr>
      </p:pic>
      <p:sp>
        <p:nvSpPr>
          <p:cNvPr id="36866" name="TextBox 2"/>
          <p:cNvSpPr txBox="1">
            <a:spLocks noChangeArrowheads="1"/>
          </p:cNvSpPr>
          <p:nvPr/>
        </p:nvSpPr>
        <p:spPr bwMode="auto">
          <a:xfrm>
            <a:off x="684213" y="692150"/>
            <a:ext cx="7883525" cy="1477963"/>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Before we look at the next types of numbers it’s important to remind or teach you the following mathematical vocabulary!</a:t>
            </a:r>
          </a:p>
        </p:txBody>
      </p:sp>
      <p:sp>
        <p:nvSpPr>
          <p:cNvPr id="36867" name="TextBox 3"/>
          <p:cNvSpPr txBox="1">
            <a:spLocks noChangeArrowheads="1"/>
          </p:cNvSpPr>
          <p:nvPr/>
        </p:nvSpPr>
        <p:spPr bwMode="auto">
          <a:xfrm>
            <a:off x="1763713" y="4941888"/>
            <a:ext cx="6480175" cy="1014412"/>
          </a:xfrm>
          <a:prstGeom prst="rect">
            <a:avLst/>
          </a:prstGeom>
          <a:noFill/>
          <a:ln w="9525">
            <a:noFill/>
            <a:miter lim="800000"/>
            <a:headEnd/>
            <a:tailEnd/>
          </a:ln>
        </p:spPr>
        <p:txBody>
          <a:bodyPr>
            <a:spAutoFit/>
          </a:bodyPr>
          <a:lstStyle/>
          <a:p>
            <a:pPr algn="ctr"/>
            <a:r>
              <a:rPr lang="en-US" sz="3000">
                <a:latin typeface="Calibri" pitchFamily="34" charset="0"/>
              </a:rPr>
              <a:t>Can you give us an example of 2 factors and their product?</a:t>
            </a:r>
          </a:p>
        </p:txBody>
      </p:sp>
      <p:pic>
        <p:nvPicPr>
          <p:cNvPr id="36868" name="Picture 4"/>
          <p:cNvPicPr>
            <a:picLocks noChangeAspect="1"/>
          </p:cNvPicPr>
          <p:nvPr/>
        </p:nvPicPr>
        <p:blipFill>
          <a:blip r:embed="rId3" cstate="print"/>
          <a:srcRect/>
          <a:stretch>
            <a:fillRect/>
          </a:stretch>
        </p:blipFill>
        <p:spPr bwMode="auto">
          <a:xfrm>
            <a:off x="541338" y="4924425"/>
            <a:ext cx="1008062" cy="1476375"/>
          </a:xfrm>
          <a:prstGeom prst="rect">
            <a:avLst/>
          </a:prstGeom>
          <a:noFill/>
          <a:ln w="9525">
            <a:noFill/>
            <a:miter lim="800000"/>
            <a:headEnd/>
            <a:tailEnd/>
          </a:ln>
        </p:spPr>
      </p:pic>
      <p:sp>
        <p:nvSpPr>
          <p:cNvPr id="6" name="Rectangle 5"/>
          <p:cNvSpPr/>
          <p:nvPr/>
        </p:nvSpPr>
        <p:spPr>
          <a:xfrm>
            <a:off x="323850" y="4721225"/>
            <a:ext cx="8208963"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cstate="print"/>
          <a:srcRect/>
          <a:stretch>
            <a:fillRect/>
          </a:stretch>
        </p:blipFill>
        <p:spPr bwMode="auto">
          <a:xfrm>
            <a:off x="1116013" y="333375"/>
            <a:ext cx="6251575" cy="2212975"/>
          </a:xfrm>
          <a:prstGeom prst="rect">
            <a:avLst/>
          </a:prstGeom>
          <a:noFill/>
          <a:ln w="9525">
            <a:noFill/>
            <a:miter lim="800000"/>
            <a:headEnd/>
            <a:tailEnd/>
          </a:ln>
        </p:spPr>
      </p:pic>
      <p:sp>
        <p:nvSpPr>
          <p:cNvPr id="7" name="Rectangle 6"/>
          <p:cNvSpPr/>
          <p:nvPr/>
        </p:nvSpPr>
        <p:spPr>
          <a:xfrm>
            <a:off x="539750" y="2619375"/>
            <a:ext cx="8208963" cy="40497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37891" name="Rectangle 7"/>
          <p:cNvSpPr>
            <a:spLocks noChangeArrowheads="1"/>
          </p:cNvSpPr>
          <p:nvPr/>
        </p:nvSpPr>
        <p:spPr bwMode="auto">
          <a:xfrm>
            <a:off x="1439863" y="3244850"/>
            <a:ext cx="7596187" cy="400050"/>
          </a:xfrm>
          <a:prstGeom prst="rect">
            <a:avLst/>
          </a:prstGeom>
          <a:noFill/>
          <a:ln w="9525">
            <a:noFill/>
            <a:miter lim="800000"/>
            <a:headEnd/>
            <a:tailEnd/>
          </a:ln>
        </p:spPr>
        <p:txBody>
          <a:bodyPr>
            <a:spAutoFit/>
          </a:bodyPr>
          <a:lstStyle/>
          <a:p>
            <a:r>
              <a:rPr lang="en-US" sz="2000">
                <a:latin typeface="Calibri" pitchFamily="34" charset="0"/>
              </a:rPr>
              <a:t>Create at least ten multiplication equations using the following table:</a:t>
            </a:r>
          </a:p>
        </p:txBody>
      </p:sp>
      <p:sp>
        <p:nvSpPr>
          <p:cNvPr id="37892" name="Rectangle 6"/>
          <p:cNvSpPr>
            <a:spLocks noChangeArrowheads="1"/>
          </p:cNvSpPr>
          <p:nvPr/>
        </p:nvSpPr>
        <p:spPr bwMode="auto">
          <a:xfrm>
            <a:off x="2771775" y="2690813"/>
            <a:ext cx="4389438" cy="461962"/>
          </a:xfrm>
          <a:prstGeom prst="rect">
            <a:avLst/>
          </a:prstGeom>
          <a:noFill/>
          <a:ln w="9525">
            <a:noFill/>
            <a:miter lim="800000"/>
            <a:headEnd/>
            <a:tailEnd/>
          </a:ln>
        </p:spPr>
        <p:txBody>
          <a:bodyPr wrap="none">
            <a:spAutoFit/>
          </a:bodyPr>
          <a:lstStyle/>
          <a:p>
            <a:r>
              <a:rPr lang="en-GB" sz="2400">
                <a:solidFill>
                  <a:srgbClr val="FF0000"/>
                </a:solidFill>
                <a:latin typeface="Harrington"/>
              </a:rPr>
              <a:t>Heading: Factors and Products</a:t>
            </a:r>
            <a:endParaRPr lang="en-GB" sz="2400">
              <a:solidFill>
                <a:srgbClr val="FFC000"/>
              </a:solidFill>
              <a:latin typeface="Harrington"/>
            </a:endParaRPr>
          </a:p>
        </p:txBody>
      </p:sp>
      <p:pic>
        <p:nvPicPr>
          <p:cNvPr id="37893" name="Picture 5"/>
          <p:cNvPicPr>
            <a:picLocks noChangeAspect="1"/>
          </p:cNvPicPr>
          <p:nvPr/>
        </p:nvPicPr>
        <p:blipFill>
          <a:blip r:embed="rId3" cstate="print"/>
          <a:srcRect/>
          <a:stretch>
            <a:fillRect/>
          </a:stretch>
        </p:blipFill>
        <p:spPr bwMode="auto">
          <a:xfrm>
            <a:off x="611188" y="3213100"/>
            <a:ext cx="865187" cy="1144588"/>
          </a:xfrm>
          <a:prstGeom prst="rect">
            <a:avLst/>
          </a:prstGeom>
          <a:noFill/>
          <a:ln w="9525">
            <a:noFill/>
            <a:miter lim="800000"/>
            <a:headEnd/>
            <a:tailEnd/>
          </a:ln>
        </p:spPr>
      </p:pic>
      <p:graphicFrame>
        <p:nvGraphicFramePr>
          <p:cNvPr id="11" name="Table 10"/>
          <p:cNvGraphicFramePr>
            <a:graphicFrameLocks noGrp="1"/>
          </p:cNvGraphicFramePr>
          <p:nvPr/>
        </p:nvGraphicFramePr>
        <p:xfrm>
          <a:off x="2555875" y="3860800"/>
          <a:ext cx="4536504" cy="2555488"/>
        </p:xfrm>
        <a:graphic>
          <a:graphicData uri="http://schemas.openxmlformats.org/drawingml/2006/table">
            <a:tbl>
              <a:tblPr firstRow="1" bandRow="1">
                <a:tableStyleId>{5C22544A-7EE6-4342-B048-85BDC9FD1C3A}</a:tableStyleId>
              </a:tblPr>
              <a:tblGrid>
                <a:gridCol w="1512168"/>
                <a:gridCol w="1512168"/>
                <a:gridCol w="1512168"/>
              </a:tblGrid>
              <a:tr h="478852">
                <a:tc>
                  <a:txBody>
                    <a:bodyPr/>
                    <a:lstStyle/>
                    <a:p>
                      <a:pPr algn="ctr"/>
                      <a:r>
                        <a:rPr lang="en-US" dirty="0" smtClean="0"/>
                        <a:t>Factor</a:t>
                      </a:r>
                      <a:r>
                        <a:rPr lang="en-US" baseline="0" dirty="0" smtClean="0"/>
                        <a:t> 1</a:t>
                      </a:r>
                    </a:p>
                    <a:p>
                      <a:pPr algn="ctr"/>
                      <a:r>
                        <a:rPr lang="en-US" baseline="0" dirty="0" smtClean="0"/>
                        <a:t>(Multiplier 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Factor 2</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(Multiplier 2)</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Product (Answer)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201414"/>
            <a:ext cx="536108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p>
        </p:txBody>
      </p:sp>
      <p:pic>
        <p:nvPicPr>
          <p:cNvPr id="38914" name="Picture 8"/>
          <p:cNvPicPr>
            <a:picLocks noChangeAspect="1"/>
          </p:cNvPicPr>
          <p:nvPr/>
        </p:nvPicPr>
        <p:blipFill>
          <a:blip r:embed="rId2" cstate="print"/>
          <a:srcRect/>
          <a:stretch>
            <a:fillRect/>
          </a:stretch>
        </p:blipFill>
        <p:spPr bwMode="auto">
          <a:xfrm>
            <a:off x="541338" y="4924425"/>
            <a:ext cx="1008062" cy="1476375"/>
          </a:xfrm>
          <a:prstGeom prst="rect">
            <a:avLst/>
          </a:prstGeom>
          <a:noFill/>
          <a:ln w="9525">
            <a:noFill/>
            <a:miter lim="800000"/>
            <a:headEnd/>
            <a:tailEnd/>
          </a:ln>
        </p:spPr>
      </p:pic>
      <p:sp>
        <p:nvSpPr>
          <p:cNvPr id="10" name="Rectangle 9"/>
          <p:cNvSpPr/>
          <p:nvPr/>
        </p:nvSpPr>
        <p:spPr>
          <a:xfrm>
            <a:off x="323850" y="4721225"/>
            <a:ext cx="8208963"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38916" name="Rectangle 10"/>
          <p:cNvSpPr>
            <a:spLocks noChangeArrowheads="1"/>
          </p:cNvSpPr>
          <p:nvPr/>
        </p:nvSpPr>
        <p:spPr bwMode="auto">
          <a:xfrm>
            <a:off x="1692275" y="4937125"/>
            <a:ext cx="6480175" cy="554038"/>
          </a:xfrm>
          <a:prstGeom prst="rect">
            <a:avLst/>
          </a:prstGeom>
          <a:noFill/>
          <a:ln w="9525">
            <a:noFill/>
            <a:miter lim="800000"/>
            <a:headEnd/>
            <a:tailEnd/>
          </a:ln>
        </p:spPr>
        <p:txBody>
          <a:bodyPr>
            <a:spAutoFit/>
          </a:bodyPr>
          <a:lstStyle/>
          <a:p>
            <a:pPr algn="ctr"/>
            <a:r>
              <a:rPr lang="en-US" sz="3000">
                <a:latin typeface="Calibri" pitchFamily="34" charset="0"/>
              </a:rPr>
              <a:t>What type of numbers do you see?</a:t>
            </a:r>
          </a:p>
        </p:txBody>
      </p:sp>
      <p:pic>
        <p:nvPicPr>
          <p:cNvPr id="38917" name="Picture 2"/>
          <p:cNvPicPr>
            <a:picLocks noChangeAspect="1" noChangeArrowheads="1"/>
          </p:cNvPicPr>
          <p:nvPr/>
        </p:nvPicPr>
        <p:blipFill>
          <a:blip r:embed="rId3" cstate="print"/>
          <a:srcRect/>
          <a:stretch>
            <a:fillRect/>
          </a:stretch>
        </p:blipFill>
        <p:spPr bwMode="auto">
          <a:xfrm>
            <a:off x="2411413" y="1052513"/>
            <a:ext cx="3455987" cy="348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
        <p:nvSpPr>
          <p:cNvPr id="39938" name="Rectangle 6"/>
          <p:cNvSpPr>
            <a:spLocks noChangeArrowheads="1"/>
          </p:cNvSpPr>
          <p:nvPr/>
        </p:nvSpPr>
        <p:spPr bwMode="auto">
          <a:xfrm>
            <a:off x="1116013" y="5251450"/>
            <a:ext cx="6480175" cy="554038"/>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Prime Numbers!</a:t>
            </a:r>
          </a:p>
        </p:txBody>
      </p:sp>
      <p:pic>
        <p:nvPicPr>
          <p:cNvPr id="39939" name="Picture 2"/>
          <p:cNvPicPr>
            <a:picLocks noChangeAspect="1" noChangeArrowheads="1"/>
          </p:cNvPicPr>
          <p:nvPr/>
        </p:nvPicPr>
        <p:blipFill>
          <a:blip r:embed="rId2" cstate="print"/>
          <a:srcRect/>
          <a:stretch>
            <a:fillRect/>
          </a:stretch>
        </p:blipFill>
        <p:spPr bwMode="auto">
          <a:xfrm>
            <a:off x="2555875" y="1412875"/>
            <a:ext cx="3455988" cy="3486150"/>
          </a:xfrm>
          <a:prstGeom prst="rect">
            <a:avLst/>
          </a:prstGeom>
          <a:noFill/>
          <a:ln w="9525">
            <a:noFill/>
            <a:miter lim="800000"/>
            <a:headEnd/>
            <a:tailEnd/>
          </a:ln>
        </p:spPr>
      </p:pic>
      <p:pic>
        <p:nvPicPr>
          <p:cNvPr id="39940" name="Picture 2"/>
          <p:cNvPicPr>
            <a:picLocks noChangeAspect="1" noChangeArrowheads="1"/>
          </p:cNvPicPr>
          <p:nvPr/>
        </p:nvPicPr>
        <p:blipFill>
          <a:blip r:embed="rId3" cstate="print"/>
          <a:srcRect/>
          <a:stretch>
            <a:fillRect/>
          </a:stretch>
        </p:blipFill>
        <p:spPr bwMode="auto">
          <a:xfrm>
            <a:off x="6227763" y="1628775"/>
            <a:ext cx="2736850" cy="3005138"/>
          </a:xfrm>
          <a:prstGeom prst="rect">
            <a:avLst/>
          </a:prstGeom>
          <a:noFill/>
          <a:ln w="9525">
            <a:noFill/>
            <a:miter lim="800000"/>
            <a:headEnd/>
            <a:tailEnd/>
          </a:ln>
        </p:spPr>
      </p:pic>
      <p:pic>
        <p:nvPicPr>
          <p:cNvPr id="39941" name="Picture 3"/>
          <p:cNvPicPr>
            <a:picLocks noChangeAspect="1" noChangeArrowheads="1"/>
          </p:cNvPicPr>
          <p:nvPr/>
        </p:nvPicPr>
        <p:blipFill>
          <a:blip r:embed="rId4" cstate="print"/>
          <a:srcRect/>
          <a:stretch>
            <a:fillRect/>
          </a:stretch>
        </p:blipFill>
        <p:spPr bwMode="auto">
          <a:xfrm>
            <a:off x="179388" y="1628775"/>
            <a:ext cx="2235200"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6"/>
          <p:cNvSpPr>
            <a:spLocks noChangeArrowheads="1"/>
          </p:cNvSpPr>
          <p:nvPr/>
        </p:nvSpPr>
        <p:spPr bwMode="auto">
          <a:xfrm>
            <a:off x="1331913" y="1511300"/>
            <a:ext cx="6480175" cy="1016000"/>
          </a:xfrm>
          <a:prstGeom prst="rect">
            <a:avLst/>
          </a:prstGeom>
          <a:noFill/>
          <a:ln w="9525">
            <a:noFill/>
            <a:miter lim="800000"/>
            <a:headEnd/>
            <a:tailEnd/>
          </a:ln>
        </p:spPr>
        <p:txBody>
          <a:bodyPr>
            <a:spAutoFit/>
          </a:bodyPr>
          <a:lstStyle/>
          <a:p>
            <a:pPr algn="ctr"/>
            <a:r>
              <a:rPr lang="en-US" sz="3000">
                <a:latin typeface="Calibri" pitchFamily="34" charset="0"/>
              </a:rPr>
              <a:t>Have you ever heard of the term “prime” numbers?</a:t>
            </a:r>
          </a:p>
        </p:txBody>
      </p:sp>
      <p:pic>
        <p:nvPicPr>
          <p:cNvPr id="40962" name="Picture 13"/>
          <p:cNvPicPr>
            <a:picLocks noChangeAspect="1"/>
          </p:cNvPicPr>
          <p:nvPr/>
        </p:nvPicPr>
        <p:blipFill>
          <a:blip r:embed="rId2" cstate="print"/>
          <a:srcRect/>
          <a:stretch>
            <a:fillRect/>
          </a:stretch>
        </p:blipFill>
        <p:spPr bwMode="auto">
          <a:xfrm>
            <a:off x="612775" y="1544638"/>
            <a:ext cx="1008063" cy="1476375"/>
          </a:xfrm>
          <a:prstGeom prst="rect">
            <a:avLst/>
          </a:prstGeom>
          <a:noFill/>
          <a:ln w="9525">
            <a:noFill/>
            <a:miter lim="800000"/>
            <a:headEnd/>
            <a:tailEnd/>
          </a:ln>
        </p:spPr>
      </p:pic>
      <p:sp>
        <p:nvSpPr>
          <p:cNvPr id="15" name="Rectangle 14"/>
          <p:cNvSpPr/>
          <p:nvPr/>
        </p:nvSpPr>
        <p:spPr>
          <a:xfrm>
            <a:off x="395288" y="1341438"/>
            <a:ext cx="8208962" cy="18034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6" name="Rectangle 5"/>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0965" name="Picture 2"/>
          <p:cNvPicPr>
            <a:picLocks noChangeAspect="1" noChangeArrowheads="1"/>
          </p:cNvPicPr>
          <p:nvPr/>
        </p:nvPicPr>
        <p:blipFill>
          <a:blip r:embed="rId3" cstate="print"/>
          <a:srcRect/>
          <a:stretch>
            <a:fillRect/>
          </a:stretch>
        </p:blipFill>
        <p:spPr bwMode="auto">
          <a:xfrm>
            <a:off x="4500563" y="3400425"/>
            <a:ext cx="3024187" cy="3321050"/>
          </a:xfrm>
          <a:prstGeom prst="rect">
            <a:avLst/>
          </a:prstGeom>
          <a:noFill/>
          <a:ln w="9525">
            <a:noFill/>
            <a:miter lim="800000"/>
            <a:headEnd/>
            <a:tailEnd/>
          </a:ln>
        </p:spPr>
      </p:pic>
      <p:pic>
        <p:nvPicPr>
          <p:cNvPr id="40966" name="Picture 3"/>
          <p:cNvPicPr>
            <a:picLocks noChangeAspect="1" noChangeArrowheads="1"/>
          </p:cNvPicPr>
          <p:nvPr/>
        </p:nvPicPr>
        <p:blipFill>
          <a:blip r:embed="rId4" cstate="print"/>
          <a:srcRect/>
          <a:stretch>
            <a:fillRect/>
          </a:stretch>
        </p:blipFill>
        <p:spPr bwMode="auto">
          <a:xfrm>
            <a:off x="1619250" y="3454400"/>
            <a:ext cx="2376488" cy="321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ChangeArrowheads="1"/>
          </p:cNvSpPr>
          <p:nvPr/>
        </p:nvSpPr>
        <p:spPr bwMode="auto">
          <a:xfrm>
            <a:off x="684213" y="1052513"/>
            <a:ext cx="7416800" cy="2400300"/>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Prime numbers are numbers that can only be </a:t>
            </a:r>
          </a:p>
          <a:p>
            <a:pPr algn="ctr"/>
            <a:r>
              <a:rPr lang="en-US" sz="3000">
                <a:solidFill>
                  <a:srgbClr val="00B050"/>
                </a:solidFill>
                <a:latin typeface="Calibri" pitchFamily="34" charset="0"/>
              </a:rPr>
              <a:t>divided by </a:t>
            </a:r>
          </a:p>
          <a:p>
            <a:pPr algn="ctr">
              <a:buFont typeface="Arial" charset="0"/>
              <a:buChar char="•"/>
            </a:pPr>
            <a:r>
              <a:rPr lang="en-US" sz="3000">
                <a:solidFill>
                  <a:srgbClr val="00B050"/>
                </a:solidFill>
                <a:latin typeface="Calibri" pitchFamily="34" charset="0"/>
              </a:rPr>
              <a:t> 1, or </a:t>
            </a:r>
          </a:p>
          <a:p>
            <a:pPr algn="ctr">
              <a:buFont typeface="Arial" charset="0"/>
              <a:buChar char="•"/>
            </a:pPr>
            <a:r>
              <a:rPr lang="en-US" sz="3000">
                <a:solidFill>
                  <a:srgbClr val="00B050"/>
                </a:solidFill>
                <a:latin typeface="Calibri" pitchFamily="34" charset="0"/>
              </a:rPr>
              <a:t> themselves </a:t>
            </a:r>
          </a:p>
          <a:p>
            <a:pPr algn="ctr"/>
            <a:r>
              <a:rPr lang="en-US" sz="3000">
                <a:solidFill>
                  <a:srgbClr val="00B050"/>
                </a:solidFill>
                <a:latin typeface="Calibri" pitchFamily="34" charset="0"/>
              </a:rPr>
              <a:t>to equal a whole number.</a:t>
            </a:r>
          </a:p>
        </p:txBody>
      </p:sp>
      <p:pic>
        <p:nvPicPr>
          <p:cNvPr id="41986" name="Picture 2"/>
          <p:cNvPicPr>
            <a:picLocks noChangeAspect="1" noChangeArrowheads="1"/>
          </p:cNvPicPr>
          <p:nvPr/>
        </p:nvPicPr>
        <p:blipFill>
          <a:blip r:embed="rId2" cstate="print"/>
          <a:srcRect/>
          <a:stretch>
            <a:fillRect/>
          </a:stretch>
        </p:blipFill>
        <p:spPr bwMode="auto">
          <a:xfrm>
            <a:off x="250825" y="4508500"/>
            <a:ext cx="1725613" cy="2160588"/>
          </a:xfrm>
          <a:prstGeom prst="rect">
            <a:avLst/>
          </a:prstGeom>
          <a:noFill/>
          <a:ln w="9525">
            <a:noFill/>
            <a:miter lim="800000"/>
            <a:headEnd/>
            <a:tailEnd/>
          </a:ln>
        </p:spPr>
      </p:pic>
      <p:sp>
        <p:nvSpPr>
          <p:cNvPr id="8" name="Cloud Callout 7"/>
          <p:cNvSpPr/>
          <p:nvPr/>
        </p:nvSpPr>
        <p:spPr>
          <a:xfrm>
            <a:off x="1547813" y="3933825"/>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WT?</a:t>
            </a:r>
          </a:p>
        </p:txBody>
      </p:sp>
      <p:sp>
        <p:nvSpPr>
          <p:cNvPr id="41988" name="TextBox 5"/>
          <p:cNvSpPr txBox="1">
            <a:spLocks noChangeArrowheads="1"/>
          </p:cNvSpPr>
          <p:nvPr/>
        </p:nvSpPr>
        <p:spPr bwMode="auto">
          <a:xfrm>
            <a:off x="4427538" y="3573463"/>
            <a:ext cx="4537075" cy="3138487"/>
          </a:xfrm>
          <a:prstGeom prst="rect">
            <a:avLst/>
          </a:prstGeom>
          <a:noFill/>
          <a:ln w="9525">
            <a:solidFill>
              <a:schemeClr val="tx1"/>
            </a:solidFill>
            <a:miter lim="800000"/>
            <a:headEnd/>
            <a:tailEnd/>
          </a:ln>
        </p:spPr>
        <p:txBody>
          <a:bodyPr>
            <a:spAutoFit/>
          </a:bodyPr>
          <a:lstStyle/>
          <a:p>
            <a:pPr algn="ctr"/>
            <a:r>
              <a:rPr lang="en-US">
                <a:latin typeface="Calibri" pitchFamily="34" charset="0"/>
              </a:rPr>
              <a:t>Go through an example here:</a:t>
            </a: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p:txBody>
      </p:sp>
      <p:sp>
        <p:nvSpPr>
          <p:cNvPr id="9" name="Rectangle 8"/>
          <p:cNvSpPr/>
          <p:nvPr/>
        </p:nvSpPr>
        <p:spPr>
          <a:xfrm>
            <a:off x="-145348"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1990" name="Picture 2"/>
          <p:cNvPicPr>
            <a:picLocks noChangeAspect="1" noChangeArrowheads="1"/>
          </p:cNvPicPr>
          <p:nvPr/>
        </p:nvPicPr>
        <p:blipFill>
          <a:blip r:embed="rId3" cstate="print"/>
          <a:srcRect/>
          <a:stretch>
            <a:fillRect/>
          </a:stretch>
        </p:blipFill>
        <p:spPr bwMode="auto">
          <a:xfrm>
            <a:off x="8316913" y="0"/>
            <a:ext cx="827087" cy="908050"/>
          </a:xfrm>
          <a:prstGeom prst="rect">
            <a:avLst/>
          </a:prstGeom>
          <a:noFill/>
          <a:ln w="9525">
            <a:noFill/>
            <a:miter lim="800000"/>
            <a:headEnd/>
            <a:tailEnd/>
          </a:ln>
        </p:spPr>
      </p:pic>
      <p:pic>
        <p:nvPicPr>
          <p:cNvPr id="41991" name="Picture 3"/>
          <p:cNvPicPr>
            <a:picLocks noChangeAspect="1" noChangeArrowheads="1"/>
          </p:cNvPicPr>
          <p:nvPr/>
        </p:nvPicPr>
        <p:blipFill>
          <a:blip r:embed="rId4"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a:spLocks noChangeArrowheads="1"/>
          </p:cNvSpPr>
          <p:nvPr/>
        </p:nvSpPr>
        <p:spPr bwMode="auto">
          <a:xfrm>
            <a:off x="684213" y="1052513"/>
            <a:ext cx="7416800" cy="2400300"/>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Prime numbers are numbers that can only be </a:t>
            </a:r>
          </a:p>
          <a:p>
            <a:pPr algn="ctr"/>
            <a:r>
              <a:rPr lang="en-US" sz="3000">
                <a:solidFill>
                  <a:srgbClr val="00B050"/>
                </a:solidFill>
                <a:latin typeface="Calibri" pitchFamily="34" charset="0"/>
              </a:rPr>
              <a:t>divided by </a:t>
            </a:r>
          </a:p>
          <a:p>
            <a:pPr algn="ctr">
              <a:buFont typeface="Arial" charset="0"/>
              <a:buChar char="•"/>
            </a:pPr>
            <a:r>
              <a:rPr lang="en-US" sz="3000">
                <a:solidFill>
                  <a:srgbClr val="00B050"/>
                </a:solidFill>
                <a:latin typeface="Calibri" pitchFamily="34" charset="0"/>
              </a:rPr>
              <a:t> 1, or </a:t>
            </a:r>
          </a:p>
          <a:p>
            <a:pPr algn="ctr">
              <a:buFont typeface="Arial" charset="0"/>
              <a:buChar char="•"/>
            </a:pPr>
            <a:r>
              <a:rPr lang="en-US" sz="3000">
                <a:solidFill>
                  <a:srgbClr val="00B050"/>
                </a:solidFill>
                <a:latin typeface="Calibri" pitchFamily="34" charset="0"/>
              </a:rPr>
              <a:t> themselves </a:t>
            </a:r>
          </a:p>
          <a:p>
            <a:pPr algn="ctr"/>
            <a:r>
              <a:rPr lang="en-US" sz="3000">
                <a:solidFill>
                  <a:srgbClr val="00B050"/>
                </a:solidFill>
                <a:latin typeface="Calibri" pitchFamily="34" charset="0"/>
              </a:rPr>
              <a:t>to equal a whole number.</a:t>
            </a:r>
          </a:p>
        </p:txBody>
      </p:sp>
      <p:pic>
        <p:nvPicPr>
          <p:cNvPr id="43010" name="Picture 2"/>
          <p:cNvPicPr>
            <a:picLocks noChangeAspect="1" noChangeArrowheads="1"/>
          </p:cNvPicPr>
          <p:nvPr/>
        </p:nvPicPr>
        <p:blipFill>
          <a:blip r:embed="rId2" cstate="print"/>
          <a:srcRect/>
          <a:stretch>
            <a:fillRect/>
          </a:stretch>
        </p:blipFill>
        <p:spPr bwMode="auto">
          <a:xfrm>
            <a:off x="5867400" y="3500438"/>
            <a:ext cx="2665413" cy="3173412"/>
          </a:xfrm>
          <a:prstGeom prst="rect">
            <a:avLst/>
          </a:prstGeom>
          <a:noFill/>
          <a:ln w="9525">
            <a:noFill/>
            <a:miter lim="800000"/>
            <a:headEnd/>
            <a:tailEnd/>
          </a:ln>
        </p:spPr>
      </p:pic>
      <p:pic>
        <p:nvPicPr>
          <p:cNvPr id="43011" name="Picture 2"/>
          <p:cNvPicPr>
            <a:picLocks noChangeAspect="1" noChangeArrowheads="1"/>
          </p:cNvPicPr>
          <p:nvPr/>
        </p:nvPicPr>
        <p:blipFill>
          <a:blip r:embed="rId3" cstate="print"/>
          <a:srcRect/>
          <a:stretch>
            <a:fillRect/>
          </a:stretch>
        </p:blipFill>
        <p:spPr bwMode="auto">
          <a:xfrm>
            <a:off x="0" y="3933825"/>
            <a:ext cx="2251075" cy="2951163"/>
          </a:xfrm>
          <a:prstGeom prst="rect">
            <a:avLst/>
          </a:prstGeom>
          <a:noFill/>
          <a:ln w="9525">
            <a:noFill/>
            <a:miter lim="800000"/>
            <a:headEnd/>
            <a:tailEnd/>
          </a:ln>
        </p:spPr>
      </p:pic>
      <p:sp>
        <p:nvSpPr>
          <p:cNvPr id="9" name="Oval Callout 8"/>
          <p:cNvSpPr/>
          <p:nvPr/>
        </p:nvSpPr>
        <p:spPr>
          <a:xfrm>
            <a:off x="2411413" y="3716338"/>
            <a:ext cx="3240087" cy="3025775"/>
          </a:xfrm>
          <a:prstGeom prst="wedgeEllipseCallout">
            <a:avLst>
              <a:gd name="adj1" fmla="val -77521"/>
              <a:gd name="adj2" fmla="val -463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That’s easy!</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So 7 can only be divided by 7 or 1 to get a whole number!</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 That means 7 is a prime number!</a:t>
            </a:r>
          </a:p>
        </p:txBody>
      </p:sp>
      <p:sp>
        <p:nvSpPr>
          <p:cNvPr id="10" name="Rectangle 9"/>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3014"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43015"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ChangeArrowheads="1"/>
          </p:cNvSpPr>
          <p:nvPr/>
        </p:nvSpPr>
        <p:spPr bwMode="auto">
          <a:xfrm>
            <a:off x="684213" y="1171575"/>
            <a:ext cx="7416800" cy="2093913"/>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ALSO KNOWN AS:</a:t>
            </a:r>
          </a:p>
          <a:p>
            <a:pPr algn="ctr"/>
            <a:endParaRPr lang="en-US" sz="1000">
              <a:solidFill>
                <a:srgbClr val="00B050"/>
              </a:solidFill>
              <a:latin typeface="Calibri" pitchFamily="34" charset="0"/>
            </a:endParaRPr>
          </a:p>
          <a:p>
            <a:pPr algn="ctr"/>
            <a:r>
              <a:rPr lang="en-US" sz="3000">
                <a:solidFill>
                  <a:srgbClr val="00B050"/>
                </a:solidFill>
                <a:latin typeface="Calibri" pitchFamily="34" charset="0"/>
              </a:rPr>
              <a:t>A prime number is a number that only has two factors: 1 and the number </a:t>
            </a:r>
          </a:p>
          <a:p>
            <a:pPr algn="ctr"/>
            <a:r>
              <a:rPr lang="en-US" sz="3000">
                <a:solidFill>
                  <a:srgbClr val="00B050"/>
                </a:solidFill>
                <a:latin typeface="Calibri" pitchFamily="34" charset="0"/>
              </a:rPr>
              <a:t>(i.e. 53: can only be made of 1x53)</a:t>
            </a:r>
          </a:p>
        </p:txBody>
      </p:sp>
      <p:pic>
        <p:nvPicPr>
          <p:cNvPr id="44034" name="Picture 2"/>
          <p:cNvPicPr>
            <a:picLocks noChangeAspect="1" noChangeArrowheads="1"/>
          </p:cNvPicPr>
          <p:nvPr/>
        </p:nvPicPr>
        <p:blipFill>
          <a:blip r:embed="rId2" cstate="print"/>
          <a:srcRect/>
          <a:stretch>
            <a:fillRect/>
          </a:stretch>
        </p:blipFill>
        <p:spPr bwMode="auto">
          <a:xfrm>
            <a:off x="250825" y="4508500"/>
            <a:ext cx="1725613" cy="2160588"/>
          </a:xfrm>
          <a:prstGeom prst="rect">
            <a:avLst/>
          </a:prstGeom>
          <a:noFill/>
          <a:ln w="9525">
            <a:noFill/>
            <a:miter lim="800000"/>
            <a:headEnd/>
            <a:tailEnd/>
          </a:ln>
        </p:spPr>
      </p:pic>
      <p:sp>
        <p:nvSpPr>
          <p:cNvPr id="8" name="Cloud Callout 7"/>
          <p:cNvSpPr/>
          <p:nvPr/>
        </p:nvSpPr>
        <p:spPr>
          <a:xfrm>
            <a:off x="1547813" y="3933825"/>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WT?</a:t>
            </a:r>
          </a:p>
        </p:txBody>
      </p:sp>
      <p:sp>
        <p:nvSpPr>
          <p:cNvPr id="44036" name="TextBox 5"/>
          <p:cNvSpPr txBox="1">
            <a:spLocks noChangeArrowheads="1"/>
          </p:cNvSpPr>
          <p:nvPr/>
        </p:nvSpPr>
        <p:spPr bwMode="auto">
          <a:xfrm>
            <a:off x="4427538" y="3573463"/>
            <a:ext cx="4537075" cy="3138487"/>
          </a:xfrm>
          <a:prstGeom prst="rect">
            <a:avLst/>
          </a:prstGeom>
          <a:noFill/>
          <a:ln w="9525">
            <a:solidFill>
              <a:schemeClr val="tx1"/>
            </a:solidFill>
            <a:miter lim="800000"/>
            <a:headEnd/>
            <a:tailEnd/>
          </a:ln>
        </p:spPr>
        <p:txBody>
          <a:bodyPr>
            <a:spAutoFit/>
          </a:bodyPr>
          <a:lstStyle/>
          <a:p>
            <a:pPr algn="ctr"/>
            <a:r>
              <a:rPr lang="en-US">
                <a:latin typeface="Calibri" pitchFamily="34" charset="0"/>
              </a:rPr>
              <a:t>Go through an example here:</a:t>
            </a: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p:txBody>
      </p:sp>
      <p:sp>
        <p:nvSpPr>
          <p:cNvPr id="9" name="Rectangle 8"/>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4038" name="Picture 2"/>
          <p:cNvPicPr>
            <a:picLocks noChangeAspect="1" noChangeArrowheads="1"/>
          </p:cNvPicPr>
          <p:nvPr/>
        </p:nvPicPr>
        <p:blipFill>
          <a:blip r:embed="rId3" cstate="print"/>
          <a:srcRect/>
          <a:stretch>
            <a:fillRect/>
          </a:stretch>
        </p:blipFill>
        <p:spPr bwMode="auto">
          <a:xfrm>
            <a:off x="8316913" y="0"/>
            <a:ext cx="827087" cy="908050"/>
          </a:xfrm>
          <a:prstGeom prst="rect">
            <a:avLst/>
          </a:prstGeom>
          <a:noFill/>
          <a:ln w="9525">
            <a:noFill/>
            <a:miter lim="800000"/>
            <a:headEnd/>
            <a:tailEnd/>
          </a:ln>
        </p:spPr>
      </p:pic>
      <p:pic>
        <p:nvPicPr>
          <p:cNvPr id="44039" name="Picture 3"/>
          <p:cNvPicPr>
            <a:picLocks noChangeAspect="1" noChangeArrowheads="1"/>
          </p:cNvPicPr>
          <p:nvPr/>
        </p:nvPicPr>
        <p:blipFill>
          <a:blip r:embed="rId4"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25" y="214114"/>
            <a:ext cx="5361084"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p>
        </p:txBody>
      </p:sp>
      <p:pic>
        <p:nvPicPr>
          <p:cNvPr id="20482" name="Picture 8"/>
          <p:cNvPicPr>
            <a:picLocks noChangeAspect="1"/>
          </p:cNvPicPr>
          <p:nvPr/>
        </p:nvPicPr>
        <p:blipFill>
          <a:blip r:embed="rId2" cstate="print"/>
          <a:srcRect/>
          <a:stretch>
            <a:fillRect/>
          </a:stretch>
        </p:blipFill>
        <p:spPr bwMode="auto">
          <a:xfrm>
            <a:off x="539750" y="4370388"/>
            <a:ext cx="1008063" cy="1476375"/>
          </a:xfrm>
          <a:prstGeom prst="rect">
            <a:avLst/>
          </a:prstGeom>
          <a:noFill/>
          <a:ln w="9525">
            <a:noFill/>
            <a:miter lim="800000"/>
            <a:headEnd/>
            <a:tailEnd/>
          </a:ln>
        </p:spPr>
      </p:pic>
      <p:sp>
        <p:nvSpPr>
          <p:cNvPr id="10" name="Rectangle 9"/>
          <p:cNvSpPr/>
          <p:nvPr/>
        </p:nvSpPr>
        <p:spPr>
          <a:xfrm>
            <a:off x="323850" y="4149725"/>
            <a:ext cx="8208963"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0484" name="Rectangle 10"/>
          <p:cNvSpPr>
            <a:spLocks noChangeArrowheads="1"/>
          </p:cNvSpPr>
          <p:nvPr/>
        </p:nvSpPr>
        <p:spPr bwMode="auto">
          <a:xfrm>
            <a:off x="1692275" y="4360863"/>
            <a:ext cx="6480175" cy="554037"/>
          </a:xfrm>
          <a:prstGeom prst="rect">
            <a:avLst/>
          </a:prstGeom>
          <a:noFill/>
          <a:ln w="9525">
            <a:noFill/>
            <a:miter lim="800000"/>
            <a:headEnd/>
            <a:tailEnd/>
          </a:ln>
        </p:spPr>
        <p:txBody>
          <a:bodyPr>
            <a:spAutoFit/>
          </a:bodyPr>
          <a:lstStyle/>
          <a:p>
            <a:pPr algn="ctr"/>
            <a:r>
              <a:rPr lang="en-US" sz="3000">
                <a:latin typeface="Calibri" pitchFamily="34" charset="0"/>
              </a:rPr>
              <a:t>What type of numbers do you see?</a:t>
            </a:r>
          </a:p>
        </p:txBody>
      </p:sp>
      <p:pic>
        <p:nvPicPr>
          <p:cNvPr id="20485" name="Picture 6" descr="s1.JPG"/>
          <p:cNvPicPr>
            <a:picLocks noChangeAspect="1"/>
          </p:cNvPicPr>
          <p:nvPr/>
        </p:nvPicPr>
        <p:blipFill>
          <a:blip r:embed="rId3" cstate="print"/>
          <a:srcRect/>
          <a:stretch>
            <a:fillRect/>
          </a:stretch>
        </p:blipFill>
        <p:spPr bwMode="auto">
          <a:xfrm>
            <a:off x="900113" y="1557338"/>
            <a:ext cx="6945312" cy="208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a:spLocks noChangeArrowheads="1"/>
          </p:cNvSpPr>
          <p:nvPr/>
        </p:nvSpPr>
        <p:spPr bwMode="auto">
          <a:xfrm>
            <a:off x="684213" y="1171575"/>
            <a:ext cx="7416800" cy="2093913"/>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ALSO KNOWN AS:</a:t>
            </a:r>
          </a:p>
          <a:p>
            <a:pPr algn="ctr"/>
            <a:endParaRPr lang="en-US" sz="1000">
              <a:solidFill>
                <a:srgbClr val="00B050"/>
              </a:solidFill>
              <a:latin typeface="Calibri" pitchFamily="34" charset="0"/>
            </a:endParaRPr>
          </a:p>
          <a:p>
            <a:pPr algn="ctr"/>
            <a:r>
              <a:rPr lang="en-US" sz="3000">
                <a:solidFill>
                  <a:srgbClr val="00B050"/>
                </a:solidFill>
                <a:latin typeface="Calibri" pitchFamily="34" charset="0"/>
              </a:rPr>
              <a:t>A prime number is a number that only has two factors: 1 and the number </a:t>
            </a:r>
          </a:p>
          <a:p>
            <a:pPr algn="ctr"/>
            <a:r>
              <a:rPr lang="en-US" sz="3000">
                <a:solidFill>
                  <a:srgbClr val="00B050"/>
                </a:solidFill>
                <a:latin typeface="Calibri" pitchFamily="34" charset="0"/>
              </a:rPr>
              <a:t>(i.e. 53: can only be made of 1x53)</a:t>
            </a:r>
          </a:p>
        </p:txBody>
      </p:sp>
      <p:pic>
        <p:nvPicPr>
          <p:cNvPr id="45058" name="Picture 2"/>
          <p:cNvPicPr>
            <a:picLocks noChangeAspect="1" noChangeArrowheads="1"/>
          </p:cNvPicPr>
          <p:nvPr/>
        </p:nvPicPr>
        <p:blipFill>
          <a:blip r:embed="rId2" cstate="print"/>
          <a:srcRect/>
          <a:stretch>
            <a:fillRect/>
          </a:stretch>
        </p:blipFill>
        <p:spPr bwMode="auto">
          <a:xfrm>
            <a:off x="5940425" y="3500438"/>
            <a:ext cx="2663825" cy="3173412"/>
          </a:xfrm>
          <a:prstGeom prst="rect">
            <a:avLst/>
          </a:prstGeom>
          <a:noFill/>
          <a:ln w="9525">
            <a:noFill/>
            <a:miter lim="800000"/>
            <a:headEnd/>
            <a:tailEnd/>
          </a:ln>
        </p:spPr>
      </p:pic>
      <p:pic>
        <p:nvPicPr>
          <p:cNvPr id="45059" name="Picture 2"/>
          <p:cNvPicPr>
            <a:picLocks noChangeAspect="1" noChangeArrowheads="1"/>
          </p:cNvPicPr>
          <p:nvPr/>
        </p:nvPicPr>
        <p:blipFill>
          <a:blip r:embed="rId3" cstate="print"/>
          <a:srcRect/>
          <a:stretch>
            <a:fillRect/>
          </a:stretch>
        </p:blipFill>
        <p:spPr bwMode="auto">
          <a:xfrm>
            <a:off x="0" y="3933825"/>
            <a:ext cx="2251075" cy="2951163"/>
          </a:xfrm>
          <a:prstGeom prst="rect">
            <a:avLst/>
          </a:prstGeom>
          <a:noFill/>
          <a:ln w="9525">
            <a:noFill/>
            <a:miter lim="800000"/>
            <a:headEnd/>
            <a:tailEnd/>
          </a:ln>
        </p:spPr>
      </p:pic>
      <p:sp>
        <p:nvSpPr>
          <p:cNvPr id="11" name="Oval Callout 10"/>
          <p:cNvSpPr/>
          <p:nvPr/>
        </p:nvSpPr>
        <p:spPr>
          <a:xfrm>
            <a:off x="2411413" y="3716338"/>
            <a:ext cx="3240087" cy="3025775"/>
          </a:xfrm>
          <a:prstGeom prst="wedgeEllipseCallout">
            <a:avLst>
              <a:gd name="adj1" fmla="val -77521"/>
              <a:gd name="adj2" fmla="val -463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That’s easy!</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So 7 can only be made using two factors: 7 and 1 (7x1).</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That’s why we can call it a prime number!</a:t>
            </a:r>
          </a:p>
        </p:txBody>
      </p:sp>
      <p:sp>
        <p:nvSpPr>
          <p:cNvPr id="12" name="Rectangle 11"/>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5062"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45063"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ChangeArrowheads="1"/>
          </p:cNvSpPr>
          <p:nvPr/>
        </p:nvSpPr>
        <p:spPr bwMode="auto">
          <a:xfrm>
            <a:off x="684213" y="1171575"/>
            <a:ext cx="7416800" cy="2401888"/>
          </a:xfrm>
          <a:prstGeom prst="rect">
            <a:avLst/>
          </a:prstGeom>
          <a:noFill/>
          <a:ln w="9525">
            <a:noFill/>
            <a:miter lim="800000"/>
            <a:headEnd/>
            <a:tailEnd/>
          </a:ln>
        </p:spPr>
        <p:txBody>
          <a:bodyPr>
            <a:spAutoFit/>
          </a:bodyPr>
          <a:lstStyle/>
          <a:p>
            <a:pPr algn="ctr"/>
            <a:r>
              <a:rPr lang="en-US" sz="3000">
                <a:latin typeface="Calibri" pitchFamily="34" charset="0"/>
              </a:rPr>
              <a:t>Prime numbers are numbers that can only be </a:t>
            </a:r>
          </a:p>
          <a:p>
            <a:pPr algn="ctr"/>
            <a:r>
              <a:rPr lang="en-US" sz="3000">
                <a:latin typeface="Calibri" pitchFamily="34" charset="0"/>
              </a:rPr>
              <a:t>divided by </a:t>
            </a:r>
          </a:p>
          <a:p>
            <a:pPr algn="ctr">
              <a:buFont typeface="Arial" charset="0"/>
              <a:buChar char="•"/>
            </a:pPr>
            <a:r>
              <a:rPr lang="en-US" sz="3000">
                <a:latin typeface="Calibri" pitchFamily="34" charset="0"/>
              </a:rPr>
              <a:t> 1, or </a:t>
            </a:r>
          </a:p>
          <a:p>
            <a:pPr algn="ctr">
              <a:buFont typeface="Arial" charset="0"/>
              <a:buChar char="•"/>
            </a:pPr>
            <a:r>
              <a:rPr lang="en-US" sz="3000">
                <a:latin typeface="Calibri" pitchFamily="34" charset="0"/>
              </a:rPr>
              <a:t> themselves </a:t>
            </a:r>
          </a:p>
          <a:p>
            <a:pPr algn="ctr"/>
            <a:r>
              <a:rPr lang="en-US" sz="3000">
                <a:latin typeface="Calibri" pitchFamily="34" charset="0"/>
              </a:rPr>
              <a:t>to equal a whole number.</a:t>
            </a:r>
          </a:p>
        </p:txBody>
      </p:sp>
      <p:pic>
        <p:nvPicPr>
          <p:cNvPr id="46082" name="Picture 2"/>
          <p:cNvPicPr>
            <a:picLocks noChangeAspect="1" noChangeArrowheads="1"/>
          </p:cNvPicPr>
          <p:nvPr/>
        </p:nvPicPr>
        <p:blipFill>
          <a:blip r:embed="rId2" cstate="print"/>
          <a:srcRect/>
          <a:stretch>
            <a:fillRect/>
          </a:stretch>
        </p:blipFill>
        <p:spPr bwMode="auto">
          <a:xfrm>
            <a:off x="107950" y="3544888"/>
            <a:ext cx="3168650" cy="3197225"/>
          </a:xfrm>
          <a:prstGeom prst="rect">
            <a:avLst/>
          </a:prstGeom>
          <a:noFill/>
          <a:ln w="9525">
            <a:noFill/>
            <a:miter lim="800000"/>
            <a:headEnd/>
            <a:tailEnd/>
          </a:ln>
        </p:spPr>
      </p:pic>
      <p:sp>
        <p:nvSpPr>
          <p:cNvPr id="46083" name="TextBox 9"/>
          <p:cNvSpPr txBox="1">
            <a:spLocks noChangeArrowheads="1"/>
          </p:cNvSpPr>
          <p:nvPr/>
        </p:nvSpPr>
        <p:spPr bwMode="auto">
          <a:xfrm>
            <a:off x="3779838" y="3716338"/>
            <a:ext cx="989373" cy="646331"/>
          </a:xfrm>
          <a:prstGeom prst="rect">
            <a:avLst/>
          </a:prstGeom>
          <a:noFill/>
          <a:ln w="9525">
            <a:noFill/>
            <a:miter lim="800000"/>
            <a:headEnd/>
            <a:tailEnd/>
          </a:ln>
        </p:spPr>
        <p:txBody>
          <a:bodyPr wrap="none">
            <a:spAutoFit/>
          </a:bodyPr>
          <a:lstStyle/>
          <a:p>
            <a:r>
              <a:rPr lang="en-US" dirty="0">
                <a:latin typeface="Calibri" pitchFamily="34" charset="0"/>
              </a:rPr>
              <a:t>2 </a:t>
            </a:r>
            <a:r>
              <a:rPr lang="en-US" dirty="0" smtClean="0">
                <a:latin typeface="Calibri" pitchFamily="34" charset="0"/>
              </a:rPr>
              <a:t>÷ </a:t>
            </a:r>
            <a:r>
              <a:rPr lang="en-US" dirty="0">
                <a:latin typeface="Calibri" pitchFamily="34" charset="0"/>
              </a:rPr>
              <a:t>2 = 1</a:t>
            </a:r>
          </a:p>
          <a:p>
            <a:r>
              <a:rPr lang="en-US" dirty="0">
                <a:latin typeface="Calibri" pitchFamily="34" charset="0"/>
              </a:rPr>
              <a:t>2 </a:t>
            </a:r>
            <a:r>
              <a:rPr lang="en-US" dirty="0" smtClean="0">
                <a:latin typeface="Calibri" pitchFamily="34" charset="0"/>
              </a:rPr>
              <a:t>÷ </a:t>
            </a:r>
            <a:r>
              <a:rPr lang="en-US" dirty="0">
                <a:latin typeface="Calibri" pitchFamily="34" charset="0"/>
              </a:rPr>
              <a:t>1 = 2</a:t>
            </a:r>
          </a:p>
        </p:txBody>
      </p:sp>
      <p:sp>
        <p:nvSpPr>
          <p:cNvPr id="46084" name="TextBox 10"/>
          <p:cNvSpPr txBox="1">
            <a:spLocks noChangeArrowheads="1"/>
          </p:cNvSpPr>
          <p:nvPr/>
        </p:nvSpPr>
        <p:spPr bwMode="auto">
          <a:xfrm>
            <a:off x="3763963" y="4654550"/>
            <a:ext cx="989373" cy="646331"/>
          </a:xfrm>
          <a:prstGeom prst="rect">
            <a:avLst/>
          </a:prstGeom>
          <a:noFill/>
          <a:ln w="9525">
            <a:noFill/>
            <a:miter lim="800000"/>
            <a:headEnd/>
            <a:tailEnd/>
          </a:ln>
        </p:spPr>
        <p:txBody>
          <a:bodyPr wrap="none">
            <a:spAutoFit/>
          </a:bodyPr>
          <a:lstStyle/>
          <a:p>
            <a:r>
              <a:rPr lang="en-US" dirty="0">
                <a:latin typeface="Calibri" pitchFamily="34" charset="0"/>
              </a:rPr>
              <a:t>3 </a:t>
            </a:r>
            <a:r>
              <a:rPr lang="en-US" dirty="0" smtClean="0">
                <a:latin typeface="Calibri" pitchFamily="34" charset="0"/>
              </a:rPr>
              <a:t>÷ </a:t>
            </a:r>
            <a:r>
              <a:rPr lang="en-US" dirty="0">
                <a:latin typeface="Calibri" pitchFamily="34" charset="0"/>
              </a:rPr>
              <a:t>3 = 1</a:t>
            </a:r>
          </a:p>
          <a:p>
            <a:r>
              <a:rPr lang="en-US" dirty="0">
                <a:latin typeface="Calibri" pitchFamily="34" charset="0"/>
              </a:rPr>
              <a:t>3 </a:t>
            </a:r>
            <a:r>
              <a:rPr lang="en-US" dirty="0" smtClean="0">
                <a:latin typeface="Calibri" pitchFamily="34" charset="0"/>
              </a:rPr>
              <a:t>÷ </a:t>
            </a:r>
            <a:r>
              <a:rPr lang="en-US" dirty="0">
                <a:latin typeface="Calibri" pitchFamily="34" charset="0"/>
              </a:rPr>
              <a:t>1 = 3</a:t>
            </a:r>
          </a:p>
        </p:txBody>
      </p:sp>
      <p:sp>
        <p:nvSpPr>
          <p:cNvPr id="46085" name="TextBox 11"/>
          <p:cNvSpPr txBox="1">
            <a:spLocks noChangeArrowheads="1"/>
          </p:cNvSpPr>
          <p:nvPr/>
        </p:nvSpPr>
        <p:spPr bwMode="auto">
          <a:xfrm>
            <a:off x="3763963" y="5662613"/>
            <a:ext cx="1223412" cy="646331"/>
          </a:xfrm>
          <a:prstGeom prst="rect">
            <a:avLst/>
          </a:prstGeom>
          <a:noFill/>
          <a:ln w="9525">
            <a:noFill/>
            <a:miter lim="800000"/>
            <a:headEnd/>
            <a:tailEnd/>
          </a:ln>
        </p:spPr>
        <p:txBody>
          <a:bodyPr wrap="none">
            <a:spAutoFit/>
          </a:bodyPr>
          <a:lstStyle/>
          <a:p>
            <a:r>
              <a:rPr lang="en-US" dirty="0">
                <a:latin typeface="Calibri" pitchFamily="34" charset="0"/>
              </a:rPr>
              <a:t>59 </a:t>
            </a:r>
            <a:r>
              <a:rPr lang="en-US" dirty="0" smtClean="0">
                <a:latin typeface="Calibri" pitchFamily="34" charset="0"/>
              </a:rPr>
              <a:t>÷ </a:t>
            </a:r>
            <a:r>
              <a:rPr lang="en-US" dirty="0">
                <a:latin typeface="Calibri" pitchFamily="34" charset="0"/>
              </a:rPr>
              <a:t>59 = 1</a:t>
            </a:r>
          </a:p>
          <a:p>
            <a:r>
              <a:rPr lang="en-US" dirty="0">
                <a:latin typeface="Calibri" pitchFamily="34" charset="0"/>
              </a:rPr>
              <a:t>59 </a:t>
            </a:r>
            <a:r>
              <a:rPr lang="en-US" dirty="0" smtClean="0">
                <a:latin typeface="Calibri" pitchFamily="34" charset="0"/>
              </a:rPr>
              <a:t>÷ </a:t>
            </a:r>
            <a:r>
              <a:rPr lang="en-US" dirty="0">
                <a:latin typeface="Calibri" pitchFamily="34" charset="0"/>
              </a:rPr>
              <a:t>1 = 59</a:t>
            </a:r>
          </a:p>
        </p:txBody>
      </p:sp>
      <p:sp>
        <p:nvSpPr>
          <p:cNvPr id="46086" name="TextBox 12"/>
          <p:cNvSpPr txBox="1">
            <a:spLocks noChangeArrowheads="1"/>
          </p:cNvSpPr>
          <p:nvPr/>
        </p:nvSpPr>
        <p:spPr bwMode="auto">
          <a:xfrm>
            <a:off x="5795963" y="3716338"/>
            <a:ext cx="2879725" cy="2862262"/>
          </a:xfrm>
          <a:prstGeom prst="rect">
            <a:avLst/>
          </a:prstGeom>
          <a:noFill/>
          <a:ln w="9525">
            <a:noFill/>
            <a:miter lim="800000"/>
            <a:headEnd/>
            <a:tailEnd/>
          </a:ln>
        </p:spPr>
        <p:txBody>
          <a:bodyPr>
            <a:spAutoFit/>
          </a:bodyPr>
          <a:lstStyle/>
          <a:p>
            <a:pPr algn="ctr"/>
            <a:r>
              <a:rPr lang="en-US" sz="3000">
                <a:latin typeface="Calibri" pitchFamily="34" charset="0"/>
              </a:rPr>
              <a:t>These numbers can only every be divided by 1 or themselves to get a whole number!</a:t>
            </a:r>
          </a:p>
        </p:txBody>
      </p:sp>
      <p:sp>
        <p:nvSpPr>
          <p:cNvPr id="14" name="Rectangle 13"/>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6088" name="Picture 2"/>
          <p:cNvPicPr>
            <a:picLocks noChangeAspect="1" noChangeArrowheads="1"/>
          </p:cNvPicPr>
          <p:nvPr/>
        </p:nvPicPr>
        <p:blipFill>
          <a:blip r:embed="rId3" cstate="print"/>
          <a:srcRect/>
          <a:stretch>
            <a:fillRect/>
          </a:stretch>
        </p:blipFill>
        <p:spPr bwMode="auto">
          <a:xfrm>
            <a:off x="8316913" y="0"/>
            <a:ext cx="827087" cy="908050"/>
          </a:xfrm>
          <a:prstGeom prst="rect">
            <a:avLst/>
          </a:prstGeom>
          <a:noFill/>
          <a:ln w="9525">
            <a:noFill/>
            <a:miter lim="800000"/>
            <a:headEnd/>
            <a:tailEnd/>
          </a:ln>
        </p:spPr>
      </p:pic>
      <p:pic>
        <p:nvPicPr>
          <p:cNvPr id="46089" name="Picture 3"/>
          <p:cNvPicPr>
            <a:picLocks noChangeAspect="1" noChangeArrowheads="1"/>
          </p:cNvPicPr>
          <p:nvPr/>
        </p:nvPicPr>
        <p:blipFill>
          <a:blip r:embed="rId4"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ChangeArrowheads="1"/>
          </p:cNvSpPr>
          <p:nvPr/>
        </p:nvSpPr>
        <p:spPr bwMode="auto">
          <a:xfrm>
            <a:off x="684213" y="1171575"/>
            <a:ext cx="7416800" cy="554038"/>
          </a:xfrm>
          <a:prstGeom prst="rect">
            <a:avLst/>
          </a:prstGeom>
          <a:noFill/>
          <a:ln w="9525">
            <a:noFill/>
            <a:miter lim="800000"/>
            <a:headEnd/>
            <a:tailEnd/>
          </a:ln>
        </p:spPr>
        <p:txBody>
          <a:bodyPr>
            <a:spAutoFit/>
          </a:bodyPr>
          <a:lstStyle/>
          <a:p>
            <a:pPr algn="ctr"/>
            <a:r>
              <a:rPr lang="en-US" sz="3000">
                <a:latin typeface="Calibri" pitchFamily="34" charset="0"/>
              </a:rPr>
              <a:t>Let’s test that out!</a:t>
            </a:r>
          </a:p>
        </p:txBody>
      </p:sp>
      <p:pic>
        <p:nvPicPr>
          <p:cNvPr id="47106" name="Picture 2"/>
          <p:cNvPicPr>
            <a:picLocks noChangeAspect="1" noChangeArrowheads="1"/>
          </p:cNvPicPr>
          <p:nvPr/>
        </p:nvPicPr>
        <p:blipFill>
          <a:blip r:embed="rId2" cstate="print"/>
          <a:srcRect/>
          <a:stretch>
            <a:fillRect/>
          </a:stretch>
        </p:blipFill>
        <p:spPr bwMode="auto">
          <a:xfrm>
            <a:off x="66675" y="1989138"/>
            <a:ext cx="3568700" cy="3600450"/>
          </a:xfrm>
          <a:prstGeom prst="rect">
            <a:avLst/>
          </a:prstGeom>
          <a:noFill/>
          <a:ln w="9525">
            <a:noFill/>
            <a:miter lim="800000"/>
            <a:headEnd/>
            <a:tailEnd/>
          </a:ln>
        </p:spPr>
      </p:pic>
      <p:sp>
        <p:nvSpPr>
          <p:cNvPr id="47107" name="TextBox 12"/>
          <p:cNvSpPr txBox="1">
            <a:spLocks noChangeArrowheads="1"/>
          </p:cNvSpPr>
          <p:nvPr/>
        </p:nvSpPr>
        <p:spPr bwMode="auto">
          <a:xfrm>
            <a:off x="3708400" y="1989138"/>
            <a:ext cx="5184775" cy="3324225"/>
          </a:xfrm>
          <a:prstGeom prst="rect">
            <a:avLst/>
          </a:prstGeom>
          <a:noFill/>
          <a:ln w="9525">
            <a:noFill/>
            <a:miter lim="800000"/>
            <a:headEnd/>
            <a:tailEnd/>
          </a:ln>
        </p:spPr>
        <p:txBody>
          <a:bodyPr>
            <a:spAutoFit/>
          </a:bodyPr>
          <a:lstStyle/>
          <a:p>
            <a:pPr marL="514350" indent="-514350">
              <a:buFontTx/>
              <a:buAutoNum type="arabicPeriod"/>
            </a:pPr>
            <a:r>
              <a:rPr lang="en-US" sz="3000" dirty="0">
                <a:latin typeface="Calibri" pitchFamily="34" charset="0"/>
              </a:rPr>
              <a:t>Choose any number form here (i.e. 47).</a:t>
            </a:r>
          </a:p>
          <a:p>
            <a:pPr marL="514350" indent="-514350">
              <a:buFontTx/>
              <a:buAutoNum type="arabicPeriod"/>
            </a:pPr>
            <a:endParaRPr lang="en-US" sz="3000" dirty="0">
              <a:latin typeface="Calibri" pitchFamily="34" charset="0"/>
            </a:endParaRPr>
          </a:p>
          <a:p>
            <a:pPr marL="514350" indent="-514350">
              <a:buFontTx/>
              <a:buAutoNum type="arabicPeriod"/>
            </a:pPr>
            <a:r>
              <a:rPr lang="en-US" sz="3000" dirty="0">
                <a:latin typeface="Calibri" pitchFamily="34" charset="0"/>
              </a:rPr>
              <a:t>On your calculator try:</a:t>
            </a:r>
          </a:p>
          <a:p>
            <a:pPr marL="971550" lvl="1" indent="-514350"/>
            <a:r>
              <a:rPr lang="en-US" sz="3000" dirty="0">
                <a:latin typeface="Calibri" pitchFamily="34" charset="0"/>
              </a:rPr>
              <a:t>	47 </a:t>
            </a:r>
            <a:r>
              <a:rPr lang="en-US" sz="3000" dirty="0" smtClean="0">
                <a:latin typeface="Calibri" pitchFamily="34" charset="0"/>
              </a:rPr>
              <a:t>÷ 46 </a:t>
            </a:r>
            <a:r>
              <a:rPr lang="en-US" sz="3000" dirty="0">
                <a:latin typeface="Calibri" pitchFamily="34" charset="0"/>
              </a:rPr>
              <a:t>= </a:t>
            </a:r>
          </a:p>
          <a:p>
            <a:pPr marL="971550" lvl="1" indent="-514350"/>
            <a:r>
              <a:rPr lang="en-US" sz="3000" dirty="0">
                <a:latin typeface="Calibri" pitchFamily="34" charset="0"/>
              </a:rPr>
              <a:t>	</a:t>
            </a:r>
            <a:r>
              <a:rPr lang="en-US" sz="3000" dirty="0" smtClean="0">
                <a:latin typeface="Calibri" pitchFamily="34" charset="0"/>
              </a:rPr>
              <a:t>47 ÷ </a:t>
            </a:r>
            <a:r>
              <a:rPr lang="en-US" sz="3000" dirty="0">
                <a:latin typeface="Calibri" pitchFamily="34" charset="0"/>
              </a:rPr>
              <a:t>45 = </a:t>
            </a:r>
          </a:p>
          <a:p>
            <a:pPr marL="971550" lvl="1" indent="-514350"/>
            <a:r>
              <a:rPr lang="en-US" sz="3000" dirty="0">
                <a:latin typeface="Calibri" pitchFamily="34" charset="0"/>
              </a:rPr>
              <a:t>	</a:t>
            </a:r>
            <a:r>
              <a:rPr lang="en-US" sz="3000" dirty="0" smtClean="0">
                <a:latin typeface="Calibri" pitchFamily="34" charset="0"/>
              </a:rPr>
              <a:t>47 ÷ </a:t>
            </a:r>
            <a:r>
              <a:rPr lang="en-US" sz="3000" dirty="0">
                <a:latin typeface="Calibri" pitchFamily="34" charset="0"/>
              </a:rPr>
              <a:t>44 = </a:t>
            </a:r>
          </a:p>
        </p:txBody>
      </p:sp>
      <p:sp>
        <p:nvSpPr>
          <p:cNvPr id="47108" name="Rectangle 14"/>
          <p:cNvSpPr>
            <a:spLocks noChangeArrowheads="1"/>
          </p:cNvSpPr>
          <p:nvPr/>
        </p:nvSpPr>
        <p:spPr bwMode="auto">
          <a:xfrm>
            <a:off x="4211638" y="5300663"/>
            <a:ext cx="4897437" cy="1016000"/>
          </a:xfrm>
          <a:prstGeom prst="rect">
            <a:avLst/>
          </a:prstGeom>
          <a:noFill/>
          <a:ln w="9525">
            <a:noFill/>
            <a:miter lim="800000"/>
            <a:headEnd/>
            <a:tailEnd/>
          </a:ln>
        </p:spPr>
        <p:txBody>
          <a:bodyPr>
            <a:spAutoFit/>
          </a:bodyPr>
          <a:lstStyle/>
          <a:p>
            <a:r>
              <a:rPr lang="en-US" sz="3000">
                <a:latin typeface="Calibri" pitchFamily="34" charset="0"/>
              </a:rPr>
              <a:t>Keep on trying until you get a whole number!</a:t>
            </a:r>
          </a:p>
        </p:txBody>
      </p:sp>
      <p:pic>
        <p:nvPicPr>
          <p:cNvPr id="47109" name="Picture 5" descr="\\sp_sasserver\userdata$\areiter\My Pictures\A4_Size_Calculator.jpg"/>
          <p:cNvPicPr>
            <a:picLocks noChangeAspect="1" noChangeArrowheads="1"/>
          </p:cNvPicPr>
          <p:nvPr/>
        </p:nvPicPr>
        <p:blipFill>
          <a:blip r:embed="rId3" cstate="print"/>
          <a:srcRect/>
          <a:stretch>
            <a:fillRect/>
          </a:stretch>
        </p:blipFill>
        <p:spPr bwMode="auto">
          <a:xfrm>
            <a:off x="7789863" y="3141663"/>
            <a:ext cx="1354137" cy="1354137"/>
          </a:xfrm>
          <a:prstGeom prst="rect">
            <a:avLst/>
          </a:prstGeom>
          <a:noFill/>
          <a:ln w="9525">
            <a:noFill/>
            <a:miter lim="800000"/>
            <a:headEnd/>
            <a:tailEnd/>
          </a:ln>
        </p:spPr>
      </p:pic>
      <p:sp>
        <p:nvSpPr>
          <p:cNvPr id="8" name="Rectangle 7"/>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7111"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47112"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3869432" y="1484784"/>
            <a:ext cx="4663008"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a:t>
            </a:r>
          </a:p>
        </p:txBody>
      </p:sp>
      <p:pic>
        <p:nvPicPr>
          <p:cNvPr id="48131" name="Picture 2"/>
          <p:cNvPicPr>
            <a:picLocks noChangeAspect="1" noChangeArrowheads="1"/>
          </p:cNvPicPr>
          <p:nvPr/>
        </p:nvPicPr>
        <p:blipFill>
          <a:blip r:embed="rId3" cstate="print"/>
          <a:srcRect/>
          <a:stretch>
            <a:fillRect/>
          </a:stretch>
        </p:blipFill>
        <p:spPr bwMode="auto">
          <a:xfrm>
            <a:off x="3924300" y="2997200"/>
            <a:ext cx="1725613" cy="2160588"/>
          </a:xfrm>
          <a:prstGeom prst="rect">
            <a:avLst/>
          </a:prstGeom>
          <a:noFill/>
          <a:ln w="9525">
            <a:noFill/>
            <a:miter lim="800000"/>
            <a:headEnd/>
            <a:tailEnd/>
          </a:ln>
        </p:spPr>
      </p:pic>
      <p:sp>
        <p:nvSpPr>
          <p:cNvPr id="9" name="Cloud Callout 8"/>
          <p:cNvSpPr/>
          <p:nvPr/>
        </p:nvSpPr>
        <p:spPr>
          <a:xfrm>
            <a:off x="5219700" y="2420938"/>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Is there be a quicker way?</a:t>
            </a:r>
          </a:p>
        </p:txBody>
      </p:sp>
      <p:sp>
        <p:nvSpPr>
          <p:cNvPr id="10" name="Rectangle 9"/>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8134"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48135"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3869432" y="1484784"/>
            <a:ext cx="4663008"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a:t>
            </a:r>
          </a:p>
        </p:txBody>
      </p:sp>
      <p:sp>
        <p:nvSpPr>
          <p:cNvPr id="49155" name="TextBox 9"/>
          <p:cNvSpPr txBox="1">
            <a:spLocks noChangeArrowheads="1"/>
          </p:cNvSpPr>
          <p:nvPr/>
        </p:nvSpPr>
        <p:spPr bwMode="auto">
          <a:xfrm>
            <a:off x="5435600" y="2420938"/>
            <a:ext cx="936625" cy="554037"/>
          </a:xfrm>
          <a:prstGeom prst="rect">
            <a:avLst/>
          </a:prstGeom>
          <a:noFill/>
          <a:ln w="9525">
            <a:noFill/>
            <a:miter lim="800000"/>
            <a:headEnd/>
            <a:tailEnd/>
          </a:ln>
        </p:spPr>
        <p:txBody>
          <a:bodyPr wrap="none">
            <a:spAutoFit/>
          </a:bodyPr>
          <a:lstStyle/>
          <a:p>
            <a:r>
              <a:rPr lang="en-US" sz="3000">
                <a:solidFill>
                  <a:srgbClr val="00B050"/>
                </a:solidFill>
                <a:latin typeface="Calibri" pitchFamily="34" charset="0"/>
              </a:rPr>
              <a:t>Yes!!</a:t>
            </a:r>
          </a:p>
        </p:txBody>
      </p:sp>
      <p:sp>
        <p:nvSpPr>
          <p:cNvPr id="49156" name="TextBox 10"/>
          <p:cNvSpPr txBox="1">
            <a:spLocks noChangeArrowheads="1"/>
          </p:cNvSpPr>
          <p:nvPr/>
        </p:nvSpPr>
        <p:spPr bwMode="auto">
          <a:xfrm>
            <a:off x="3708400" y="3284538"/>
            <a:ext cx="5040313" cy="862012"/>
          </a:xfrm>
          <a:prstGeom prst="rect">
            <a:avLst/>
          </a:prstGeom>
          <a:noFill/>
          <a:ln w="9525">
            <a:noFill/>
            <a:miter lim="800000"/>
            <a:headEnd/>
            <a:tailEnd/>
          </a:ln>
        </p:spPr>
        <p:txBody>
          <a:bodyPr>
            <a:spAutoFit/>
          </a:bodyPr>
          <a:lstStyle/>
          <a:p>
            <a:pPr algn="ctr"/>
            <a:r>
              <a:rPr lang="en-US" sz="2500">
                <a:latin typeface="Calibri" pitchFamily="34" charset="0"/>
              </a:rPr>
              <a:t>Try to draw any of these prime numbers in an array.</a:t>
            </a:r>
          </a:p>
        </p:txBody>
      </p:sp>
      <p:sp>
        <p:nvSpPr>
          <p:cNvPr id="8" name="Rectangle 7"/>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9158" name="Picture 2"/>
          <p:cNvPicPr>
            <a:picLocks noChangeAspect="1" noChangeArrowheads="1"/>
          </p:cNvPicPr>
          <p:nvPr/>
        </p:nvPicPr>
        <p:blipFill>
          <a:blip r:embed="rId3" cstate="print"/>
          <a:srcRect/>
          <a:stretch>
            <a:fillRect/>
          </a:stretch>
        </p:blipFill>
        <p:spPr bwMode="auto">
          <a:xfrm>
            <a:off x="8316913" y="0"/>
            <a:ext cx="827087" cy="908050"/>
          </a:xfrm>
          <a:prstGeom prst="rect">
            <a:avLst/>
          </a:prstGeom>
          <a:noFill/>
          <a:ln w="9525">
            <a:noFill/>
            <a:miter lim="800000"/>
            <a:headEnd/>
            <a:tailEnd/>
          </a:ln>
        </p:spPr>
      </p:pic>
      <p:pic>
        <p:nvPicPr>
          <p:cNvPr id="49159" name="Picture 3"/>
          <p:cNvPicPr>
            <a:picLocks noChangeAspect="1" noChangeArrowheads="1"/>
          </p:cNvPicPr>
          <p:nvPr/>
        </p:nvPicPr>
        <p:blipFill>
          <a:blip r:embed="rId4"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3869432" y="1484784"/>
            <a:ext cx="4663008"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a:t>
            </a:r>
          </a:p>
        </p:txBody>
      </p:sp>
      <p:pic>
        <p:nvPicPr>
          <p:cNvPr id="50179" name="Picture 2"/>
          <p:cNvPicPr>
            <a:picLocks noChangeAspect="1" noChangeArrowheads="1"/>
          </p:cNvPicPr>
          <p:nvPr/>
        </p:nvPicPr>
        <p:blipFill>
          <a:blip r:embed="rId3" cstate="print"/>
          <a:srcRect/>
          <a:stretch>
            <a:fillRect/>
          </a:stretch>
        </p:blipFill>
        <p:spPr bwMode="auto">
          <a:xfrm>
            <a:off x="3924300" y="2997200"/>
            <a:ext cx="1725613" cy="2160588"/>
          </a:xfrm>
          <a:prstGeom prst="rect">
            <a:avLst/>
          </a:prstGeom>
          <a:noFill/>
          <a:ln w="9525">
            <a:noFill/>
            <a:miter lim="800000"/>
            <a:headEnd/>
            <a:tailEnd/>
          </a:ln>
        </p:spPr>
      </p:pic>
      <p:sp>
        <p:nvSpPr>
          <p:cNvPr id="9" name="Cloud Callout 8"/>
          <p:cNvSpPr/>
          <p:nvPr/>
        </p:nvSpPr>
        <p:spPr>
          <a:xfrm>
            <a:off x="5219700" y="2420938"/>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What’s an array?</a:t>
            </a:r>
          </a:p>
        </p:txBody>
      </p:sp>
      <p:sp>
        <p:nvSpPr>
          <p:cNvPr id="10" name="Rectangle 9"/>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50182"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50183"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4821329" y="1052736"/>
            <a:ext cx="2759217" cy="1477328"/>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 </a:t>
            </a:r>
          </a:p>
          <a:p>
            <a:pPr algn="ctr" fontAlgn="auto">
              <a:spcBef>
                <a:spcPts val="0"/>
              </a:spcBef>
              <a:spcAft>
                <a:spcPts val="0"/>
              </a:spcAft>
              <a:defRPr/>
            </a:pP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&amp; </a:t>
            </a:r>
          </a:p>
          <a:p>
            <a:pPr algn="ctr" fontAlgn="auto">
              <a:spcBef>
                <a:spcPts val="0"/>
              </a:spcBef>
              <a:spcAft>
                <a:spcPts val="0"/>
              </a:spcAft>
              <a:defRPr/>
            </a:pP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Arrays</a:t>
            </a:r>
          </a:p>
        </p:txBody>
      </p:sp>
      <p:sp>
        <p:nvSpPr>
          <p:cNvPr id="51203" name="TextBox 10"/>
          <p:cNvSpPr txBox="1">
            <a:spLocks noChangeArrowheads="1"/>
          </p:cNvSpPr>
          <p:nvPr/>
        </p:nvSpPr>
        <p:spPr bwMode="auto">
          <a:xfrm>
            <a:off x="3779838" y="2566988"/>
            <a:ext cx="5040312" cy="862012"/>
          </a:xfrm>
          <a:prstGeom prst="rect">
            <a:avLst/>
          </a:prstGeom>
          <a:noFill/>
          <a:ln w="9525">
            <a:noFill/>
            <a:miter lim="800000"/>
            <a:headEnd/>
            <a:tailEnd/>
          </a:ln>
        </p:spPr>
        <p:txBody>
          <a:bodyPr>
            <a:spAutoFit/>
          </a:bodyPr>
          <a:lstStyle/>
          <a:p>
            <a:pPr algn="ctr"/>
            <a:r>
              <a:rPr lang="en-US" sz="2500">
                <a:latin typeface="Calibri" pitchFamily="34" charset="0"/>
              </a:rPr>
              <a:t>Remember doing these in grade 2? (They are called arrays!)</a:t>
            </a:r>
          </a:p>
        </p:txBody>
      </p:sp>
      <p:pic>
        <p:nvPicPr>
          <p:cNvPr id="51204" name="Picture 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51205" name="Picture 3"/>
          <p:cNvPicPr>
            <a:picLocks noChangeAspect="1" noChangeArrowheads="1"/>
          </p:cNvPicPr>
          <p:nvPr/>
        </p:nvPicPr>
        <p:blipFill>
          <a:blip r:embed="rId4" cstate="print"/>
          <a:srcRect/>
          <a:stretch>
            <a:fillRect/>
          </a:stretch>
        </p:blipFill>
        <p:spPr bwMode="auto">
          <a:xfrm>
            <a:off x="4643438" y="3573463"/>
            <a:ext cx="2647950" cy="1085850"/>
          </a:xfrm>
          <a:prstGeom prst="rect">
            <a:avLst/>
          </a:prstGeom>
          <a:noFill/>
          <a:ln w="9525">
            <a:noFill/>
            <a:miter lim="800000"/>
            <a:headEnd/>
            <a:tailEnd/>
          </a:ln>
        </p:spPr>
      </p:pic>
      <p:pic>
        <p:nvPicPr>
          <p:cNvPr id="51206" name="Picture 4"/>
          <p:cNvPicPr>
            <a:picLocks noChangeAspect="1" noChangeArrowheads="1"/>
          </p:cNvPicPr>
          <p:nvPr/>
        </p:nvPicPr>
        <p:blipFill>
          <a:blip r:embed="rId5" cstate="print"/>
          <a:srcRect/>
          <a:stretch>
            <a:fillRect/>
          </a:stretch>
        </p:blipFill>
        <p:spPr bwMode="auto">
          <a:xfrm>
            <a:off x="5292725" y="4797425"/>
            <a:ext cx="1657350" cy="1219200"/>
          </a:xfrm>
          <a:prstGeom prst="rect">
            <a:avLst/>
          </a:prstGeom>
          <a:noFill/>
          <a:ln w="9525">
            <a:noFill/>
            <a:miter lim="800000"/>
            <a:headEnd/>
            <a:tailEnd/>
          </a:ln>
        </p:spPr>
      </p:pic>
      <p:sp>
        <p:nvSpPr>
          <p:cNvPr id="51207" name="TextBox 11"/>
          <p:cNvSpPr txBox="1">
            <a:spLocks noChangeArrowheads="1"/>
          </p:cNvSpPr>
          <p:nvPr/>
        </p:nvSpPr>
        <p:spPr bwMode="auto">
          <a:xfrm>
            <a:off x="4140200" y="3573463"/>
            <a:ext cx="635000" cy="922337"/>
          </a:xfrm>
          <a:prstGeom prst="rect">
            <a:avLst/>
          </a:prstGeom>
          <a:noFill/>
          <a:ln w="9525">
            <a:noFill/>
            <a:miter lim="800000"/>
            <a:headEnd/>
            <a:tailEnd/>
          </a:ln>
        </p:spPr>
        <p:txBody>
          <a:bodyPr wrap="none">
            <a:spAutoFit/>
          </a:bodyPr>
          <a:lstStyle/>
          <a:p>
            <a:pPr algn="ctr"/>
            <a:r>
              <a:rPr lang="en-US">
                <a:latin typeface="Calibri" pitchFamily="34" charset="0"/>
              </a:rPr>
              <a:t>6 x 2</a:t>
            </a:r>
          </a:p>
          <a:p>
            <a:pPr algn="ctr"/>
            <a:r>
              <a:rPr lang="en-US">
                <a:latin typeface="Calibri" pitchFamily="34" charset="0"/>
              </a:rPr>
              <a:t>Or</a:t>
            </a:r>
          </a:p>
          <a:p>
            <a:pPr algn="ctr"/>
            <a:r>
              <a:rPr lang="en-US">
                <a:latin typeface="Calibri" pitchFamily="34" charset="0"/>
              </a:rPr>
              <a:t>2 x 6</a:t>
            </a:r>
          </a:p>
        </p:txBody>
      </p:sp>
      <p:sp>
        <p:nvSpPr>
          <p:cNvPr id="51208" name="TextBox 12"/>
          <p:cNvSpPr txBox="1">
            <a:spLocks noChangeArrowheads="1"/>
          </p:cNvSpPr>
          <p:nvPr/>
        </p:nvSpPr>
        <p:spPr bwMode="auto">
          <a:xfrm>
            <a:off x="4591050" y="4954588"/>
            <a:ext cx="623888" cy="922337"/>
          </a:xfrm>
          <a:prstGeom prst="rect">
            <a:avLst/>
          </a:prstGeom>
          <a:noFill/>
          <a:ln w="9525">
            <a:noFill/>
            <a:miter lim="800000"/>
            <a:headEnd/>
            <a:tailEnd/>
          </a:ln>
        </p:spPr>
        <p:txBody>
          <a:bodyPr wrap="none">
            <a:spAutoFit/>
          </a:bodyPr>
          <a:lstStyle/>
          <a:p>
            <a:pPr algn="ctr"/>
            <a:r>
              <a:rPr lang="en-US">
                <a:latin typeface="Calibri" pitchFamily="34" charset="0"/>
              </a:rPr>
              <a:t>4 x 3</a:t>
            </a:r>
          </a:p>
          <a:p>
            <a:pPr algn="ctr"/>
            <a:r>
              <a:rPr lang="en-US">
                <a:latin typeface="Calibri" pitchFamily="34" charset="0"/>
              </a:rPr>
              <a:t>Or</a:t>
            </a:r>
          </a:p>
          <a:p>
            <a:pPr algn="ctr"/>
            <a:r>
              <a:rPr lang="en-US">
                <a:latin typeface="Calibri" pitchFamily="34" charset="0"/>
              </a:rPr>
              <a:t>3 x 4</a:t>
            </a:r>
          </a:p>
        </p:txBody>
      </p:sp>
      <p:sp>
        <p:nvSpPr>
          <p:cNvPr id="51209" name="TextBox 13"/>
          <p:cNvSpPr txBox="1">
            <a:spLocks noChangeArrowheads="1"/>
          </p:cNvSpPr>
          <p:nvPr/>
        </p:nvSpPr>
        <p:spPr bwMode="auto">
          <a:xfrm>
            <a:off x="7248525" y="3573463"/>
            <a:ext cx="1106393" cy="923330"/>
          </a:xfrm>
          <a:prstGeom prst="rect">
            <a:avLst/>
          </a:prstGeom>
          <a:noFill/>
          <a:ln w="9525">
            <a:noFill/>
            <a:miter lim="800000"/>
            <a:headEnd/>
            <a:tailEnd/>
          </a:ln>
        </p:spPr>
        <p:txBody>
          <a:bodyPr wrap="none">
            <a:spAutoFit/>
          </a:bodyPr>
          <a:lstStyle/>
          <a:p>
            <a:pPr algn="ctr"/>
            <a:r>
              <a:rPr lang="en-US" dirty="0">
                <a:latin typeface="Calibri" pitchFamily="34" charset="0"/>
              </a:rPr>
              <a:t>12 </a:t>
            </a:r>
            <a:r>
              <a:rPr lang="en-US" dirty="0" smtClean="0">
                <a:latin typeface="Calibri" pitchFamily="34" charset="0"/>
              </a:rPr>
              <a:t>÷ </a:t>
            </a:r>
            <a:r>
              <a:rPr lang="en-US" dirty="0">
                <a:latin typeface="Calibri" pitchFamily="34" charset="0"/>
              </a:rPr>
              <a:t>2 = 6</a:t>
            </a:r>
          </a:p>
          <a:p>
            <a:pPr algn="ctr"/>
            <a:r>
              <a:rPr lang="en-US" dirty="0">
                <a:latin typeface="Calibri" pitchFamily="34" charset="0"/>
              </a:rPr>
              <a:t>or</a:t>
            </a:r>
          </a:p>
          <a:p>
            <a:pPr algn="ctr"/>
            <a:r>
              <a:rPr lang="en-US" dirty="0">
                <a:latin typeface="Calibri" pitchFamily="34" charset="0"/>
              </a:rPr>
              <a:t>12 </a:t>
            </a:r>
            <a:r>
              <a:rPr lang="en-US" dirty="0" smtClean="0">
                <a:latin typeface="Calibri" pitchFamily="34" charset="0"/>
              </a:rPr>
              <a:t>÷ </a:t>
            </a:r>
            <a:r>
              <a:rPr lang="en-US" dirty="0">
                <a:latin typeface="Calibri" pitchFamily="34" charset="0"/>
              </a:rPr>
              <a:t>6 = 2</a:t>
            </a:r>
          </a:p>
        </p:txBody>
      </p:sp>
      <p:sp>
        <p:nvSpPr>
          <p:cNvPr id="51210" name="TextBox 14"/>
          <p:cNvSpPr txBox="1">
            <a:spLocks noChangeArrowheads="1"/>
          </p:cNvSpPr>
          <p:nvPr/>
        </p:nvSpPr>
        <p:spPr bwMode="auto">
          <a:xfrm>
            <a:off x="7235825" y="4954588"/>
            <a:ext cx="1106393" cy="923330"/>
          </a:xfrm>
          <a:prstGeom prst="rect">
            <a:avLst/>
          </a:prstGeom>
          <a:noFill/>
          <a:ln w="9525">
            <a:noFill/>
            <a:miter lim="800000"/>
            <a:headEnd/>
            <a:tailEnd/>
          </a:ln>
        </p:spPr>
        <p:txBody>
          <a:bodyPr wrap="none">
            <a:spAutoFit/>
          </a:bodyPr>
          <a:lstStyle/>
          <a:p>
            <a:pPr algn="ctr"/>
            <a:r>
              <a:rPr lang="en-US" dirty="0">
                <a:latin typeface="Calibri" pitchFamily="34" charset="0"/>
              </a:rPr>
              <a:t>12 </a:t>
            </a:r>
            <a:r>
              <a:rPr lang="en-US" dirty="0" smtClean="0">
                <a:latin typeface="Calibri" pitchFamily="34" charset="0"/>
              </a:rPr>
              <a:t>÷ </a:t>
            </a:r>
            <a:r>
              <a:rPr lang="en-US" dirty="0">
                <a:latin typeface="Calibri" pitchFamily="34" charset="0"/>
              </a:rPr>
              <a:t>4 = 3</a:t>
            </a:r>
          </a:p>
          <a:p>
            <a:pPr algn="ctr"/>
            <a:r>
              <a:rPr lang="en-US" dirty="0">
                <a:latin typeface="Calibri" pitchFamily="34" charset="0"/>
              </a:rPr>
              <a:t>or</a:t>
            </a:r>
          </a:p>
          <a:p>
            <a:pPr algn="ctr"/>
            <a:r>
              <a:rPr lang="en-US" dirty="0">
                <a:latin typeface="Calibri" pitchFamily="34" charset="0"/>
              </a:rPr>
              <a:t>12 </a:t>
            </a:r>
            <a:r>
              <a:rPr lang="en-US" dirty="0" smtClean="0">
                <a:latin typeface="Calibri" pitchFamily="34" charset="0"/>
              </a:rPr>
              <a:t>÷ </a:t>
            </a:r>
            <a:r>
              <a:rPr lang="en-US" dirty="0">
                <a:latin typeface="Calibri" pitchFamily="34" charset="0"/>
              </a:rPr>
              <a:t>3 = 4</a:t>
            </a:r>
          </a:p>
        </p:txBody>
      </p:sp>
      <p:sp>
        <p:nvSpPr>
          <p:cNvPr id="16" name="Rectangle 15"/>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51212" name="Picture 2"/>
          <p:cNvPicPr>
            <a:picLocks noChangeAspect="1" noChangeArrowheads="1"/>
          </p:cNvPicPr>
          <p:nvPr/>
        </p:nvPicPr>
        <p:blipFill>
          <a:blip r:embed="rId6" cstate="print"/>
          <a:srcRect/>
          <a:stretch>
            <a:fillRect/>
          </a:stretch>
        </p:blipFill>
        <p:spPr bwMode="auto">
          <a:xfrm>
            <a:off x="8316913" y="0"/>
            <a:ext cx="827087" cy="908050"/>
          </a:xfrm>
          <a:prstGeom prst="rect">
            <a:avLst/>
          </a:prstGeom>
          <a:noFill/>
          <a:ln w="9525">
            <a:noFill/>
            <a:miter lim="800000"/>
            <a:headEnd/>
            <a:tailEnd/>
          </a:ln>
        </p:spPr>
      </p:pic>
      <p:pic>
        <p:nvPicPr>
          <p:cNvPr id="51213" name="Picture 3"/>
          <p:cNvPicPr>
            <a:picLocks noChangeAspect="1" noChangeArrowheads="1"/>
          </p:cNvPicPr>
          <p:nvPr/>
        </p:nvPicPr>
        <p:blipFill>
          <a:blip r:embed="rId7"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4821329" y="1052736"/>
            <a:ext cx="2759217" cy="1477328"/>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 </a:t>
            </a:r>
          </a:p>
          <a:p>
            <a:pPr algn="ctr" fontAlgn="auto">
              <a:spcBef>
                <a:spcPts val="0"/>
              </a:spcBef>
              <a:spcAft>
                <a:spcPts val="0"/>
              </a:spcAft>
              <a:defRPr/>
            </a:pP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&amp; </a:t>
            </a:r>
          </a:p>
          <a:p>
            <a:pPr algn="ctr" fontAlgn="auto">
              <a:spcBef>
                <a:spcPts val="0"/>
              </a:spcBef>
              <a:spcAft>
                <a:spcPts val="0"/>
              </a:spcAft>
              <a:defRPr/>
            </a:pP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Arrays</a:t>
            </a:r>
          </a:p>
        </p:txBody>
      </p:sp>
      <p:sp>
        <p:nvSpPr>
          <p:cNvPr id="52227" name="TextBox 10"/>
          <p:cNvSpPr txBox="1">
            <a:spLocks noChangeArrowheads="1"/>
          </p:cNvSpPr>
          <p:nvPr/>
        </p:nvSpPr>
        <p:spPr bwMode="auto">
          <a:xfrm>
            <a:off x="3779838" y="2636838"/>
            <a:ext cx="5040312" cy="1631950"/>
          </a:xfrm>
          <a:prstGeom prst="rect">
            <a:avLst/>
          </a:prstGeom>
          <a:noFill/>
          <a:ln w="9525">
            <a:noFill/>
            <a:miter lim="800000"/>
            <a:headEnd/>
            <a:tailEnd/>
          </a:ln>
        </p:spPr>
        <p:txBody>
          <a:bodyPr>
            <a:spAutoFit/>
          </a:bodyPr>
          <a:lstStyle/>
          <a:p>
            <a:pPr algn="ctr"/>
            <a:r>
              <a:rPr lang="en-US" sz="2500">
                <a:latin typeface="Calibri" pitchFamily="34" charset="0"/>
              </a:rPr>
              <a:t>Try to make an array for any of these prime numbers!</a:t>
            </a:r>
          </a:p>
          <a:p>
            <a:pPr algn="ctr"/>
            <a:endParaRPr lang="en-US" sz="2500">
              <a:latin typeface="Calibri" pitchFamily="34" charset="0"/>
            </a:endParaRPr>
          </a:p>
          <a:p>
            <a:pPr algn="ctr"/>
            <a:r>
              <a:rPr lang="en-US" sz="2500">
                <a:latin typeface="Calibri" pitchFamily="34" charset="0"/>
              </a:rPr>
              <a:t>Good luck!</a:t>
            </a:r>
          </a:p>
        </p:txBody>
      </p:sp>
      <p:pic>
        <p:nvPicPr>
          <p:cNvPr id="52228" name="Picture 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
        <p:nvSpPr>
          <p:cNvPr id="8" name="Rectangle 7"/>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52230"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52231"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3869432" y="1484784"/>
            <a:ext cx="4663008"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a:t>
            </a:r>
          </a:p>
        </p:txBody>
      </p:sp>
      <p:pic>
        <p:nvPicPr>
          <p:cNvPr id="53251" name="Picture 2"/>
          <p:cNvPicPr>
            <a:picLocks noChangeAspect="1" noChangeArrowheads="1"/>
          </p:cNvPicPr>
          <p:nvPr/>
        </p:nvPicPr>
        <p:blipFill>
          <a:blip r:embed="rId3" cstate="print"/>
          <a:srcRect/>
          <a:stretch>
            <a:fillRect/>
          </a:stretch>
        </p:blipFill>
        <p:spPr bwMode="auto">
          <a:xfrm>
            <a:off x="3924300" y="2997200"/>
            <a:ext cx="1725613" cy="2160588"/>
          </a:xfrm>
          <a:prstGeom prst="rect">
            <a:avLst/>
          </a:prstGeom>
          <a:noFill/>
          <a:ln w="9525">
            <a:noFill/>
            <a:miter lim="800000"/>
            <a:headEnd/>
            <a:tailEnd/>
          </a:ln>
        </p:spPr>
      </p:pic>
      <p:sp>
        <p:nvSpPr>
          <p:cNvPr id="9" name="Cloud Callout 8"/>
          <p:cNvSpPr/>
          <p:nvPr/>
        </p:nvSpPr>
        <p:spPr>
          <a:xfrm>
            <a:off x="5219700" y="2420938"/>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Is there be a quicker way than drawing?</a:t>
            </a:r>
          </a:p>
        </p:txBody>
      </p:sp>
      <p:sp>
        <p:nvSpPr>
          <p:cNvPr id="10" name="Rectangle 9"/>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53254"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53255"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3869432" y="1484784"/>
            <a:ext cx="4663008"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a:t>
            </a:r>
          </a:p>
        </p:txBody>
      </p:sp>
      <p:sp>
        <p:nvSpPr>
          <p:cNvPr id="54275" name="TextBox 9"/>
          <p:cNvSpPr txBox="1">
            <a:spLocks noChangeArrowheads="1"/>
          </p:cNvSpPr>
          <p:nvPr/>
        </p:nvSpPr>
        <p:spPr bwMode="auto">
          <a:xfrm>
            <a:off x="5435600" y="2420938"/>
            <a:ext cx="936625" cy="554037"/>
          </a:xfrm>
          <a:prstGeom prst="rect">
            <a:avLst/>
          </a:prstGeom>
          <a:noFill/>
          <a:ln w="9525">
            <a:noFill/>
            <a:miter lim="800000"/>
            <a:headEnd/>
            <a:tailEnd/>
          </a:ln>
        </p:spPr>
        <p:txBody>
          <a:bodyPr wrap="none">
            <a:spAutoFit/>
          </a:bodyPr>
          <a:lstStyle/>
          <a:p>
            <a:r>
              <a:rPr lang="en-US" sz="3000">
                <a:solidFill>
                  <a:srgbClr val="00B050"/>
                </a:solidFill>
                <a:latin typeface="Calibri" pitchFamily="34" charset="0"/>
              </a:rPr>
              <a:t>Yes!!</a:t>
            </a:r>
          </a:p>
        </p:txBody>
      </p:sp>
      <p:sp>
        <p:nvSpPr>
          <p:cNvPr id="54276" name="TextBox 10"/>
          <p:cNvSpPr txBox="1">
            <a:spLocks noChangeArrowheads="1"/>
          </p:cNvSpPr>
          <p:nvPr/>
        </p:nvSpPr>
        <p:spPr bwMode="auto">
          <a:xfrm>
            <a:off x="3708400" y="3284538"/>
            <a:ext cx="5040313" cy="862012"/>
          </a:xfrm>
          <a:prstGeom prst="rect">
            <a:avLst/>
          </a:prstGeom>
          <a:noFill/>
          <a:ln w="9525">
            <a:noFill/>
            <a:miter lim="800000"/>
            <a:headEnd/>
            <a:tailEnd/>
          </a:ln>
        </p:spPr>
        <p:txBody>
          <a:bodyPr>
            <a:spAutoFit/>
          </a:bodyPr>
          <a:lstStyle/>
          <a:p>
            <a:pPr algn="ctr"/>
            <a:r>
              <a:rPr lang="en-US" sz="2500">
                <a:latin typeface="Calibri" pitchFamily="34" charset="0"/>
              </a:rPr>
              <a:t>Check out the awesome way on the following slides….</a:t>
            </a:r>
          </a:p>
        </p:txBody>
      </p:sp>
      <p:sp>
        <p:nvSpPr>
          <p:cNvPr id="8" name="Rectangle 7"/>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54278" name="Picture 2"/>
          <p:cNvPicPr>
            <a:picLocks noChangeAspect="1" noChangeArrowheads="1"/>
          </p:cNvPicPr>
          <p:nvPr/>
        </p:nvPicPr>
        <p:blipFill>
          <a:blip r:embed="rId3" cstate="print"/>
          <a:srcRect/>
          <a:stretch>
            <a:fillRect/>
          </a:stretch>
        </p:blipFill>
        <p:spPr bwMode="auto">
          <a:xfrm>
            <a:off x="8316913" y="0"/>
            <a:ext cx="827087" cy="908050"/>
          </a:xfrm>
          <a:prstGeom prst="rect">
            <a:avLst/>
          </a:prstGeom>
          <a:noFill/>
          <a:ln w="9525">
            <a:noFill/>
            <a:miter lim="800000"/>
            <a:headEnd/>
            <a:tailEnd/>
          </a:ln>
        </p:spPr>
      </p:pic>
      <p:pic>
        <p:nvPicPr>
          <p:cNvPr id="54279" name="Picture 3"/>
          <p:cNvPicPr>
            <a:picLocks noChangeAspect="1" noChangeArrowheads="1"/>
          </p:cNvPicPr>
          <p:nvPr/>
        </p:nvPicPr>
        <p:blipFill>
          <a:blip r:embed="rId4"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4702" y="201414"/>
            <a:ext cx="7819064"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effectLst>
                  <a:outerShdw blurRad="41275" dist="12700" dir="12000000" algn="tl" rotWithShape="0">
                    <a:srgbClr val="000000">
                      <a:alpha val="40000"/>
                    </a:srgbClr>
                  </a:outerShdw>
                </a:effectLst>
                <a:latin typeface="+mn-lt"/>
                <a:cs typeface="+mn-cs"/>
              </a:rPr>
              <a:t>Square Numbers</a:t>
            </a:r>
          </a:p>
        </p:txBody>
      </p:sp>
      <p:sp>
        <p:nvSpPr>
          <p:cNvPr id="21506" name="Rectangle 6"/>
          <p:cNvSpPr>
            <a:spLocks noChangeArrowheads="1"/>
          </p:cNvSpPr>
          <p:nvPr/>
        </p:nvSpPr>
        <p:spPr bwMode="auto">
          <a:xfrm>
            <a:off x="1116013" y="3716338"/>
            <a:ext cx="6480175" cy="554037"/>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Square Numbers!</a:t>
            </a:r>
          </a:p>
        </p:txBody>
      </p:sp>
      <p:pic>
        <p:nvPicPr>
          <p:cNvPr id="21507" name="Picture 5" descr="s1.JPG"/>
          <p:cNvPicPr>
            <a:picLocks noChangeAspect="1"/>
          </p:cNvPicPr>
          <p:nvPr/>
        </p:nvPicPr>
        <p:blipFill>
          <a:blip r:embed="rId2" cstate="print"/>
          <a:srcRect/>
          <a:stretch>
            <a:fillRect/>
          </a:stretch>
        </p:blipFill>
        <p:spPr bwMode="auto">
          <a:xfrm>
            <a:off x="900113" y="1557338"/>
            <a:ext cx="6945312" cy="2087562"/>
          </a:xfrm>
          <a:prstGeom prst="rect">
            <a:avLst/>
          </a:prstGeom>
          <a:noFill/>
          <a:ln w="9525">
            <a:noFill/>
            <a:miter lim="800000"/>
            <a:headEnd/>
            <a:tailEnd/>
          </a:ln>
        </p:spPr>
      </p:pic>
      <p:sp>
        <p:nvSpPr>
          <p:cNvPr id="21508" name="Rectangle 13"/>
          <p:cNvSpPr>
            <a:spLocks noChangeArrowheads="1"/>
          </p:cNvSpPr>
          <p:nvPr/>
        </p:nvSpPr>
        <p:spPr bwMode="auto">
          <a:xfrm>
            <a:off x="1258888" y="5013325"/>
            <a:ext cx="7273925" cy="1016000"/>
          </a:xfrm>
          <a:prstGeom prst="rect">
            <a:avLst/>
          </a:prstGeom>
          <a:noFill/>
          <a:ln w="9525">
            <a:noFill/>
            <a:miter lim="800000"/>
            <a:headEnd/>
            <a:tailEnd/>
          </a:ln>
        </p:spPr>
        <p:txBody>
          <a:bodyPr>
            <a:spAutoFit/>
          </a:bodyPr>
          <a:lstStyle/>
          <a:p>
            <a:pPr algn="ctr"/>
            <a:r>
              <a:rPr lang="en-US" sz="3000">
                <a:latin typeface="Calibri" pitchFamily="34" charset="0"/>
              </a:rPr>
              <a:t>Why do you think these are called square numbers?</a:t>
            </a:r>
          </a:p>
        </p:txBody>
      </p:sp>
      <p:pic>
        <p:nvPicPr>
          <p:cNvPr id="21509" name="Picture 14"/>
          <p:cNvPicPr>
            <a:picLocks noChangeAspect="1"/>
          </p:cNvPicPr>
          <p:nvPr/>
        </p:nvPicPr>
        <p:blipFill>
          <a:blip r:embed="rId3" cstate="print"/>
          <a:srcRect/>
          <a:stretch>
            <a:fillRect/>
          </a:stretch>
        </p:blipFill>
        <p:spPr bwMode="auto">
          <a:xfrm>
            <a:off x="541338" y="4976813"/>
            <a:ext cx="1008062" cy="1476375"/>
          </a:xfrm>
          <a:prstGeom prst="rect">
            <a:avLst/>
          </a:prstGeom>
          <a:noFill/>
          <a:ln w="9525">
            <a:noFill/>
            <a:miter lim="800000"/>
            <a:headEnd/>
            <a:tailEnd/>
          </a:ln>
        </p:spPr>
      </p:pic>
      <p:sp>
        <p:nvSpPr>
          <p:cNvPr id="16" name="Rectangle 15"/>
          <p:cNvSpPr/>
          <p:nvPr/>
        </p:nvSpPr>
        <p:spPr>
          <a:xfrm>
            <a:off x="323850" y="4868863"/>
            <a:ext cx="8208963" cy="172878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Group 2"/>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420" name="Rectangle 125"/>
          <p:cNvSpPr>
            <a:spLocks noGrp="1" noChangeArrowheads="1"/>
          </p:cNvSpPr>
          <p:nvPr>
            <p:ph type="title"/>
          </p:nvPr>
        </p:nvSpPr>
        <p:spPr>
          <a:xfrm>
            <a:off x="457200" y="773113"/>
            <a:ext cx="8229600" cy="1143000"/>
          </a:xfrm>
        </p:spPr>
        <p:txBody>
          <a:bodyPr/>
          <a:lstStyle/>
          <a:p>
            <a:pPr eaLnBrk="1" hangingPunct="1">
              <a:spcBef>
                <a:spcPct val="50000"/>
              </a:spcBef>
            </a:pPr>
            <a:r>
              <a:rPr lang="en-US" sz="3000" smtClean="0"/>
              <a:t>Take out the number 1 because it is a special number.</a:t>
            </a:r>
          </a:p>
        </p:txBody>
      </p:sp>
      <p:sp>
        <p:nvSpPr>
          <p:cNvPr id="5" name="Rectangle 4"/>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24" name="Group 140"/>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522"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2</a:t>
            </a:r>
            <a:endParaRPr lang="en-US" dirty="0"/>
          </a:p>
        </p:txBody>
      </p:sp>
      <p:sp>
        <p:nvSpPr>
          <p:cNvPr id="5" name="Rectangle 4"/>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65" name="Group 133"/>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2</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33" name="Group 129"/>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4</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77" name="Group 149"/>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4</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83" name="Group 131"/>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5</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712" name="Group 136"/>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5</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33" name="Group 133"/>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7</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63" name="Group 139"/>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7</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63" name="Group 139"/>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4636" name="Rectangle 125"/>
          <p:cNvSpPr>
            <a:spLocks noGrp="1" noChangeArrowheads="1"/>
          </p:cNvSpPr>
          <p:nvPr>
            <p:ph type="title"/>
          </p:nvPr>
        </p:nvSpPr>
        <p:spPr/>
        <p:txBody>
          <a:bodyPr/>
          <a:lstStyle/>
          <a:p>
            <a:pPr eaLnBrk="1" hangingPunct="1"/>
            <a:r>
              <a:rPr lang="en-US" smtClean="0"/>
              <a:t>The PRIME Numbers!</a:t>
            </a:r>
          </a:p>
        </p:txBody>
      </p:sp>
      <p:pic>
        <p:nvPicPr>
          <p:cNvPr id="64637" name="Picture 2"/>
          <p:cNvPicPr>
            <a:picLocks noChangeAspect="1" noChangeArrowheads="1"/>
          </p:cNvPicPr>
          <p:nvPr/>
        </p:nvPicPr>
        <p:blipFill>
          <a:blip r:embed="rId2" cstate="print"/>
          <a:srcRect/>
          <a:stretch>
            <a:fillRect/>
          </a:stretch>
        </p:blipFill>
        <p:spPr bwMode="auto">
          <a:xfrm>
            <a:off x="250825" y="2420938"/>
            <a:ext cx="2498725" cy="2520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ChangeArrowheads="1"/>
          </p:cNvSpPr>
          <p:nvPr/>
        </p:nvSpPr>
        <p:spPr bwMode="auto">
          <a:xfrm>
            <a:off x="395288" y="3392488"/>
            <a:ext cx="8101012" cy="1476375"/>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Because the multiplication of an integer (number) by itself forms a square shape or array!</a:t>
            </a:r>
          </a:p>
          <a:p>
            <a:pPr>
              <a:buFont typeface="Arial" charset="0"/>
              <a:buChar char="•"/>
            </a:pPr>
            <a:endParaRPr lang="en-US" sz="3000">
              <a:solidFill>
                <a:srgbClr val="00B050"/>
              </a:solidFill>
              <a:latin typeface="Calibri" pitchFamily="34" charset="0"/>
            </a:endParaRPr>
          </a:p>
        </p:txBody>
      </p:sp>
      <p:pic>
        <p:nvPicPr>
          <p:cNvPr id="22530" name="Picture 5" descr="s1.JPG"/>
          <p:cNvPicPr>
            <a:picLocks noChangeAspect="1"/>
          </p:cNvPicPr>
          <p:nvPr/>
        </p:nvPicPr>
        <p:blipFill>
          <a:blip r:embed="rId2" cstate="print"/>
          <a:srcRect/>
          <a:stretch>
            <a:fillRect/>
          </a:stretch>
        </p:blipFill>
        <p:spPr bwMode="auto">
          <a:xfrm>
            <a:off x="900113" y="836613"/>
            <a:ext cx="6945312" cy="2087562"/>
          </a:xfrm>
          <a:prstGeom prst="rect">
            <a:avLst/>
          </a:prstGeom>
          <a:noFill/>
          <a:ln w="9525">
            <a:noFill/>
            <a:miter lim="800000"/>
            <a:headEnd/>
            <a:tailEnd/>
          </a:ln>
        </p:spPr>
      </p:pic>
      <p:sp>
        <p:nvSpPr>
          <p:cNvPr id="22531" name="TextBox 7"/>
          <p:cNvSpPr txBox="1">
            <a:spLocks noChangeArrowheads="1"/>
          </p:cNvSpPr>
          <p:nvPr/>
        </p:nvSpPr>
        <p:spPr bwMode="auto">
          <a:xfrm>
            <a:off x="690563" y="2852738"/>
            <a:ext cx="857250" cy="369887"/>
          </a:xfrm>
          <a:prstGeom prst="rect">
            <a:avLst/>
          </a:prstGeom>
          <a:noFill/>
          <a:ln w="9525">
            <a:noFill/>
            <a:miter lim="800000"/>
            <a:headEnd/>
            <a:tailEnd/>
          </a:ln>
        </p:spPr>
        <p:txBody>
          <a:bodyPr wrap="none">
            <a:spAutoFit/>
          </a:bodyPr>
          <a:lstStyle/>
          <a:p>
            <a:r>
              <a:rPr lang="en-US">
                <a:latin typeface="Calibri" pitchFamily="34" charset="0"/>
              </a:rPr>
              <a:t>1x1 = 1</a:t>
            </a:r>
          </a:p>
        </p:txBody>
      </p:sp>
      <p:sp>
        <p:nvSpPr>
          <p:cNvPr id="22532" name="TextBox 8"/>
          <p:cNvSpPr txBox="1">
            <a:spLocks noChangeArrowheads="1"/>
          </p:cNvSpPr>
          <p:nvPr/>
        </p:nvSpPr>
        <p:spPr bwMode="auto">
          <a:xfrm>
            <a:off x="1411288" y="1557338"/>
            <a:ext cx="750887" cy="368300"/>
          </a:xfrm>
          <a:prstGeom prst="rect">
            <a:avLst/>
          </a:prstGeom>
          <a:noFill/>
          <a:ln w="9525">
            <a:noFill/>
            <a:miter lim="800000"/>
            <a:headEnd/>
            <a:tailEnd/>
          </a:ln>
        </p:spPr>
        <p:txBody>
          <a:bodyPr wrap="none">
            <a:spAutoFit/>
          </a:bodyPr>
          <a:lstStyle/>
          <a:p>
            <a:r>
              <a:rPr lang="en-US">
                <a:latin typeface="Calibri" pitchFamily="34" charset="0"/>
              </a:rPr>
              <a:t>2x2=4</a:t>
            </a:r>
          </a:p>
        </p:txBody>
      </p:sp>
      <p:sp>
        <p:nvSpPr>
          <p:cNvPr id="22533" name="TextBox 9"/>
          <p:cNvSpPr txBox="1">
            <a:spLocks noChangeArrowheads="1"/>
          </p:cNvSpPr>
          <p:nvPr/>
        </p:nvSpPr>
        <p:spPr bwMode="auto">
          <a:xfrm>
            <a:off x="2268538" y="2700338"/>
            <a:ext cx="749300" cy="368300"/>
          </a:xfrm>
          <a:prstGeom prst="rect">
            <a:avLst/>
          </a:prstGeom>
          <a:noFill/>
          <a:ln w="9525">
            <a:noFill/>
            <a:miter lim="800000"/>
            <a:headEnd/>
            <a:tailEnd/>
          </a:ln>
        </p:spPr>
        <p:txBody>
          <a:bodyPr wrap="none">
            <a:spAutoFit/>
          </a:bodyPr>
          <a:lstStyle/>
          <a:p>
            <a:r>
              <a:rPr lang="en-US">
                <a:latin typeface="Calibri" pitchFamily="34" charset="0"/>
              </a:rPr>
              <a:t>3x3=9</a:t>
            </a:r>
          </a:p>
        </p:txBody>
      </p:sp>
      <p:sp>
        <p:nvSpPr>
          <p:cNvPr id="22534" name="TextBox 10"/>
          <p:cNvSpPr txBox="1">
            <a:spLocks noChangeArrowheads="1"/>
          </p:cNvSpPr>
          <p:nvPr/>
        </p:nvSpPr>
        <p:spPr bwMode="auto">
          <a:xfrm>
            <a:off x="4784725" y="2708275"/>
            <a:ext cx="866775" cy="369888"/>
          </a:xfrm>
          <a:prstGeom prst="rect">
            <a:avLst/>
          </a:prstGeom>
          <a:noFill/>
          <a:ln w="9525">
            <a:noFill/>
            <a:miter lim="800000"/>
            <a:headEnd/>
            <a:tailEnd/>
          </a:ln>
        </p:spPr>
        <p:txBody>
          <a:bodyPr wrap="none">
            <a:spAutoFit/>
          </a:bodyPr>
          <a:lstStyle/>
          <a:p>
            <a:r>
              <a:rPr lang="en-US">
                <a:latin typeface="Calibri" pitchFamily="34" charset="0"/>
              </a:rPr>
              <a:t>5x5=25</a:t>
            </a:r>
          </a:p>
        </p:txBody>
      </p:sp>
      <p:sp>
        <p:nvSpPr>
          <p:cNvPr id="22535" name="TextBox 11"/>
          <p:cNvSpPr txBox="1">
            <a:spLocks noChangeArrowheads="1"/>
          </p:cNvSpPr>
          <p:nvPr/>
        </p:nvSpPr>
        <p:spPr bwMode="auto">
          <a:xfrm>
            <a:off x="6440488" y="2708275"/>
            <a:ext cx="868362" cy="369888"/>
          </a:xfrm>
          <a:prstGeom prst="rect">
            <a:avLst/>
          </a:prstGeom>
          <a:noFill/>
          <a:ln w="9525">
            <a:noFill/>
            <a:miter lim="800000"/>
            <a:headEnd/>
            <a:tailEnd/>
          </a:ln>
        </p:spPr>
        <p:txBody>
          <a:bodyPr wrap="none">
            <a:spAutoFit/>
          </a:bodyPr>
          <a:lstStyle/>
          <a:p>
            <a:r>
              <a:rPr lang="en-US">
                <a:latin typeface="Calibri" pitchFamily="34" charset="0"/>
              </a:rPr>
              <a:t>6x6=36</a:t>
            </a:r>
          </a:p>
        </p:txBody>
      </p:sp>
      <p:sp>
        <p:nvSpPr>
          <p:cNvPr id="22536" name="TextBox 12"/>
          <p:cNvSpPr txBox="1">
            <a:spLocks noChangeArrowheads="1"/>
          </p:cNvSpPr>
          <p:nvPr/>
        </p:nvSpPr>
        <p:spPr bwMode="auto">
          <a:xfrm>
            <a:off x="3344863" y="2708275"/>
            <a:ext cx="866775" cy="369888"/>
          </a:xfrm>
          <a:prstGeom prst="rect">
            <a:avLst/>
          </a:prstGeom>
          <a:noFill/>
          <a:ln w="9525">
            <a:noFill/>
            <a:miter lim="800000"/>
            <a:headEnd/>
            <a:tailEnd/>
          </a:ln>
        </p:spPr>
        <p:txBody>
          <a:bodyPr wrap="none">
            <a:spAutoFit/>
          </a:bodyPr>
          <a:lstStyle/>
          <a:p>
            <a:r>
              <a:rPr lang="en-US">
                <a:latin typeface="Calibri" pitchFamily="34" charset="0"/>
              </a:rPr>
              <a:t>4x4=16</a:t>
            </a:r>
          </a:p>
        </p:txBody>
      </p:sp>
      <p:pic>
        <p:nvPicPr>
          <p:cNvPr id="22537" name="Picture 2"/>
          <p:cNvPicPr>
            <a:picLocks noChangeAspect="1" noChangeArrowheads="1"/>
          </p:cNvPicPr>
          <p:nvPr/>
        </p:nvPicPr>
        <p:blipFill>
          <a:blip r:embed="rId3" cstate="print"/>
          <a:srcRect/>
          <a:stretch>
            <a:fillRect/>
          </a:stretch>
        </p:blipFill>
        <p:spPr bwMode="auto">
          <a:xfrm>
            <a:off x="971550" y="4868863"/>
            <a:ext cx="6696075" cy="1727200"/>
          </a:xfrm>
          <a:prstGeom prst="rect">
            <a:avLst/>
          </a:prstGeom>
          <a:noFill/>
          <a:ln w="9525">
            <a:noFill/>
            <a:miter lim="800000"/>
            <a:headEnd/>
            <a:tailEnd/>
          </a:ln>
        </p:spPr>
      </p:pic>
      <p:sp>
        <p:nvSpPr>
          <p:cNvPr id="22538" name="TextBox 16"/>
          <p:cNvSpPr txBox="1">
            <a:spLocks noChangeArrowheads="1"/>
          </p:cNvSpPr>
          <p:nvPr/>
        </p:nvSpPr>
        <p:spPr bwMode="auto">
          <a:xfrm>
            <a:off x="539750" y="4652963"/>
            <a:ext cx="855663" cy="369887"/>
          </a:xfrm>
          <a:prstGeom prst="rect">
            <a:avLst/>
          </a:prstGeom>
          <a:noFill/>
          <a:ln w="9525">
            <a:noFill/>
            <a:miter lim="800000"/>
            <a:headEnd/>
            <a:tailEnd/>
          </a:ln>
        </p:spPr>
        <p:txBody>
          <a:bodyPr wrap="none">
            <a:spAutoFit/>
          </a:bodyPr>
          <a:lstStyle/>
          <a:p>
            <a:r>
              <a:rPr lang="en-US">
                <a:latin typeface="Calibri" pitchFamily="34" charset="0"/>
              </a:rPr>
              <a:t>1x1 = 1</a:t>
            </a:r>
          </a:p>
        </p:txBody>
      </p:sp>
      <p:sp>
        <p:nvSpPr>
          <p:cNvPr id="22539" name="TextBox 17"/>
          <p:cNvSpPr txBox="1">
            <a:spLocks noChangeArrowheads="1"/>
          </p:cNvSpPr>
          <p:nvPr/>
        </p:nvSpPr>
        <p:spPr bwMode="auto">
          <a:xfrm>
            <a:off x="1476375" y="4643438"/>
            <a:ext cx="749300" cy="369887"/>
          </a:xfrm>
          <a:prstGeom prst="rect">
            <a:avLst/>
          </a:prstGeom>
          <a:noFill/>
          <a:ln w="9525">
            <a:noFill/>
            <a:miter lim="800000"/>
            <a:headEnd/>
            <a:tailEnd/>
          </a:ln>
        </p:spPr>
        <p:txBody>
          <a:bodyPr wrap="none">
            <a:spAutoFit/>
          </a:bodyPr>
          <a:lstStyle/>
          <a:p>
            <a:r>
              <a:rPr lang="en-US">
                <a:latin typeface="Calibri" pitchFamily="34" charset="0"/>
              </a:rPr>
              <a:t>2x2=4</a:t>
            </a:r>
          </a:p>
        </p:txBody>
      </p:sp>
      <p:sp>
        <p:nvSpPr>
          <p:cNvPr id="22540" name="TextBox 18"/>
          <p:cNvSpPr txBox="1">
            <a:spLocks noChangeArrowheads="1"/>
          </p:cNvSpPr>
          <p:nvPr/>
        </p:nvSpPr>
        <p:spPr bwMode="auto">
          <a:xfrm>
            <a:off x="2332038" y="4643438"/>
            <a:ext cx="750887" cy="369887"/>
          </a:xfrm>
          <a:prstGeom prst="rect">
            <a:avLst/>
          </a:prstGeom>
          <a:noFill/>
          <a:ln w="9525">
            <a:noFill/>
            <a:miter lim="800000"/>
            <a:headEnd/>
            <a:tailEnd/>
          </a:ln>
        </p:spPr>
        <p:txBody>
          <a:bodyPr wrap="none">
            <a:spAutoFit/>
          </a:bodyPr>
          <a:lstStyle/>
          <a:p>
            <a:r>
              <a:rPr lang="en-US">
                <a:latin typeface="Calibri" pitchFamily="34" charset="0"/>
              </a:rPr>
              <a:t>3x3=9</a:t>
            </a:r>
          </a:p>
        </p:txBody>
      </p:sp>
      <p:sp>
        <p:nvSpPr>
          <p:cNvPr id="22541" name="TextBox 19"/>
          <p:cNvSpPr txBox="1">
            <a:spLocks noChangeArrowheads="1"/>
          </p:cNvSpPr>
          <p:nvPr/>
        </p:nvSpPr>
        <p:spPr bwMode="auto">
          <a:xfrm>
            <a:off x="4716463" y="4643438"/>
            <a:ext cx="866775" cy="369887"/>
          </a:xfrm>
          <a:prstGeom prst="rect">
            <a:avLst/>
          </a:prstGeom>
          <a:noFill/>
          <a:ln w="9525">
            <a:noFill/>
            <a:miter lim="800000"/>
            <a:headEnd/>
            <a:tailEnd/>
          </a:ln>
        </p:spPr>
        <p:txBody>
          <a:bodyPr wrap="none">
            <a:spAutoFit/>
          </a:bodyPr>
          <a:lstStyle/>
          <a:p>
            <a:r>
              <a:rPr lang="en-US">
                <a:latin typeface="Calibri" pitchFamily="34" charset="0"/>
              </a:rPr>
              <a:t>5x5=25</a:t>
            </a:r>
          </a:p>
        </p:txBody>
      </p:sp>
      <p:sp>
        <p:nvSpPr>
          <p:cNvPr id="22542" name="TextBox 20"/>
          <p:cNvSpPr txBox="1">
            <a:spLocks noChangeArrowheads="1"/>
          </p:cNvSpPr>
          <p:nvPr/>
        </p:nvSpPr>
        <p:spPr bwMode="auto">
          <a:xfrm>
            <a:off x="6372225" y="4581525"/>
            <a:ext cx="866775" cy="368300"/>
          </a:xfrm>
          <a:prstGeom prst="rect">
            <a:avLst/>
          </a:prstGeom>
          <a:noFill/>
          <a:ln w="9525">
            <a:noFill/>
            <a:miter lim="800000"/>
            <a:headEnd/>
            <a:tailEnd/>
          </a:ln>
        </p:spPr>
        <p:txBody>
          <a:bodyPr wrap="none">
            <a:spAutoFit/>
          </a:bodyPr>
          <a:lstStyle/>
          <a:p>
            <a:r>
              <a:rPr lang="en-US">
                <a:latin typeface="Calibri" pitchFamily="34" charset="0"/>
              </a:rPr>
              <a:t>6x6=36</a:t>
            </a:r>
          </a:p>
        </p:txBody>
      </p:sp>
      <p:sp>
        <p:nvSpPr>
          <p:cNvPr id="22543" name="TextBox 21"/>
          <p:cNvSpPr txBox="1">
            <a:spLocks noChangeArrowheads="1"/>
          </p:cNvSpPr>
          <p:nvPr/>
        </p:nvSpPr>
        <p:spPr bwMode="auto">
          <a:xfrm>
            <a:off x="3348038" y="4643438"/>
            <a:ext cx="866775" cy="369887"/>
          </a:xfrm>
          <a:prstGeom prst="rect">
            <a:avLst/>
          </a:prstGeom>
          <a:noFill/>
          <a:ln w="9525">
            <a:noFill/>
            <a:miter lim="800000"/>
            <a:headEnd/>
            <a:tailEnd/>
          </a:ln>
        </p:spPr>
        <p:txBody>
          <a:bodyPr wrap="none">
            <a:spAutoFit/>
          </a:bodyPr>
          <a:lstStyle/>
          <a:p>
            <a:r>
              <a:rPr lang="en-US">
                <a:latin typeface="Calibri" pitchFamily="34" charset="0"/>
              </a:rPr>
              <a:t>4x4=16</a:t>
            </a:r>
          </a:p>
        </p:txBody>
      </p:sp>
      <p:sp>
        <p:nvSpPr>
          <p:cNvPr id="23" name="Rectangle 22"/>
          <p:cNvSpPr/>
          <p:nvPr/>
        </p:nvSpPr>
        <p:spPr>
          <a:xfrm>
            <a:off x="534702" y="201414"/>
            <a:ext cx="7819064"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effectLst>
                  <a:outerShdw blurRad="41275" dist="12700" dir="12000000" algn="tl" rotWithShape="0">
                    <a:srgbClr val="000000">
                      <a:alpha val="40000"/>
                    </a:srgbClr>
                  </a:outerShdw>
                </a:effectLst>
                <a:latin typeface="+mn-lt"/>
                <a:cs typeface="+mn-cs"/>
              </a:rPr>
              <a:t>Square Numbers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44624"/>
            <a:ext cx="536108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p>
        </p:txBody>
      </p:sp>
      <p:pic>
        <p:nvPicPr>
          <p:cNvPr id="65538" name="Picture 8"/>
          <p:cNvPicPr>
            <a:picLocks noChangeAspect="1"/>
          </p:cNvPicPr>
          <p:nvPr/>
        </p:nvPicPr>
        <p:blipFill>
          <a:blip r:embed="rId2" cstate="print"/>
          <a:srcRect/>
          <a:stretch>
            <a:fillRect/>
          </a:stretch>
        </p:blipFill>
        <p:spPr bwMode="auto">
          <a:xfrm>
            <a:off x="541338" y="5068888"/>
            <a:ext cx="1008062" cy="1476375"/>
          </a:xfrm>
          <a:prstGeom prst="rect">
            <a:avLst/>
          </a:prstGeom>
          <a:noFill/>
          <a:ln w="9525">
            <a:noFill/>
            <a:miter lim="800000"/>
            <a:headEnd/>
            <a:tailEnd/>
          </a:ln>
        </p:spPr>
      </p:pic>
      <p:sp>
        <p:nvSpPr>
          <p:cNvPr id="10" name="Rectangle 9"/>
          <p:cNvSpPr/>
          <p:nvPr/>
        </p:nvSpPr>
        <p:spPr>
          <a:xfrm>
            <a:off x="250825" y="4865688"/>
            <a:ext cx="8208963"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65540" name="Rectangle 10"/>
          <p:cNvSpPr>
            <a:spLocks noChangeArrowheads="1"/>
          </p:cNvSpPr>
          <p:nvPr/>
        </p:nvSpPr>
        <p:spPr bwMode="auto">
          <a:xfrm>
            <a:off x="1619250" y="5081588"/>
            <a:ext cx="6481763" cy="1014412"/>
          </a:xfrm>
          <a:prstGeom prst="rect">
            <a:avLst/>
          </a:prstGeom>
          <a:noFill/>
          <a:ln w="9525">
            <a:noFill/>
            <a:miter lim="800000"/>
            <a:headEnd/>
            <a:tailEnd/>
          </a:ln>
        </p:spPr>
        <p:txBody>
          <a:bodyPr>
            <a:spAutoFit/>
          </a:bodyPr>
          <a:lstStyle/>
          <a:p>
            <a:pPr algn="ctr"/>
            <a:r>
              <a:rPr lang="en-US" sz="3000">
                <a:latin typeface="Calibri" pitchFamily="34" charset="0"/>
              </a:rPr>
              <a:t>What do you think the green numbers are?</a:t>
            </a:r>
          </a:p>
        </p:txBody>
      </p:sp>
      <p:pic>
        <p:nvPicPr>
          <p:cNvPr id="65541" name="Picture 2"/>
          <p:cNvPicPr>
            <a:picLocks noChangeAspect="1" noChangeArrowheads="1"/>
          </p:cNvPicPr>
          <p:nvPr/>
        </p:nvPicPr>
        <p:blipFill>
          <a:blip r:embed="rId3" cstate="print"/>
          <a:srcRect/>
          <a:stretch>
            <a:fillRect/>
          </a:stretch>
        </p:blipFill>
        <p:spPr bwMode="auto">
          <a:xfrm>
            <a:off x="882650" y="1052513"/>
            <a:ext cx="3402013" cy="3432175"/>
          </a:xfrm>
          <a:prstGeom prst="rect">
            <a:avLst/>
          </a:prstGeom>
          <a:noFill/>
          <a:ln w="9525">
            <a:noFill/>
            <a:miter lim="800000"/>
            <a:headEnd/>
            <a:tailEnd/>
          </a:ln>
        </p:spPr>
      </p:pic>
      <p:sp>
        <p:nvSpPr>
          <p:cNvPr id="65542" name="TextBox 12"/>
          <p:cNvSpPr txBox="1">
            <a:spLocks noChangeArrowheads="1"/>
          </p:cNvSpPr>
          <p:nvPr/>
        </p:nvSpPr>
        <p:spPr bwMode="auto">
          <a:xfrm>
            <a:off x="1584325" y="4437063"/>
            <a:ext cx="1619250" cy="369887"/>
          </a:xfrm>
          <a:prstGeom prst="rect">
            <a:avLst/>
          </a:prstGeom>
          <a:noFill/>
          <a:ln w="9525">
            <a:noFill/>
            <a:miter lim="800000"/>
            <a:headEnd/>
            <a:tailEnd/>
          </a:ln>
        </p:spPr>
        <p:txBody>
          <a:bodyPr wrap="none">
            <a:spAutoFit/>
          </a:bodyPr>
          <a:lstStyle/>
          <a:p>
            <a:r>
              <a:rPr lang="en-US">
                <a:latin typeface="Calibri" pitchFamily="34" charset="0"/>
              </a:rPr>
              <a:t>Prime numbers</a:t>
            </a:r>
          </a:p>
        </p:txBody>
      </p:sp>
      <p:sp>
        <p:nvSpPr>
          <p:cNvPr id="65543" name="TextBox 13"/>
          <p:cNvSpPr txBox="1">
            <a:spLocks noChangeArrowheads="1"/>
          </p:cNvSpPr>
          <p:nvPr/>
        </p:nvSpPr>
        <p:spPr bwMode="auto">
          <a:xfrm>
            <a:off x="6477000" y="4437063"/>
            <a:ext cx="398463" cy="369887"/>
          </a:xfrm>
          <a:prstGeom prst="rect">
            <a:avLst/>
          </a:prstGeom>
          <a:noFill/>
          <a:ln w="9525">
            <a:noFill/>
            <a:miter lim="800000"/>
            <a:headEnd/>
            <a:tailEnd/>
          </a:ln>
        </p:spPr>
        <p:txBody>
          <a:bodyPr wrap="none">
            <a:spAutoFit/>
          </a:bodyPr>
          <a:lstStyle/>
          <a:p>
            <a:r>
              <a:rPr lang="en-US">
                <a:latin typeface="Calibri" pitchFamily="34" charset="0"/>
              </a:rPr>
              <a:t>??</a:t>
            </a:r>
          </a:p>
        </p:txBody>
      </p:sp>
      <p:pic>
        <p:nvPicPr>
          <p:cNvPr id="65544" name="Picture 2"/>
          <p:cNvPicPr>
            <a:picLocks noChangeAspect="1" noChangeArrowheads="1"/>
          </p:cNvPicPr>
          <p:nvPr/>
        </p:nvPicPr>
        <p:blipFill>
          <a:blip r:embed="rId4" cstate="print"/>
          <a:srcRect/>
          <a:stretch>
            <a:fillRect/>
          </a:stretch>
        </p:blipFill>
        <p:spPr bwMode="auto">
          <a:xfrm>
            <a:off x="4994275" y="1125538"/>
            <a:ext cx="3249613"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
        <p:nvSpPr>
          <p:cNvPr id="66562" name="Rectangle 6"/>
          <p:cNvSpPr>
            <a:spLocks noChangeArrowheads="1"/>
          </p:cNvSpPr>
          <p:nvPr/>
        </p:nvSpPr>
        <p:spPr bwMode="auto">
          <a:xfrm>
            <a:off x="1116013" y="4891088"/>
            <a:ext cx="6480175" cy="554037"/>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Composite Numbers!</a:t>
            </a:r>
          </a:p>
        </p:txBody>
      </p:sp>
      <p:pic>
        <p:nvPicPr>
          <p:cNvPr id="66563" name="Picture 2"/>
          <p:cNvPicPr>
            <a:picLocks noChangeAspect="1" noChangeArrowheads="1"/>
          </p:cNvPicPr>
          <p:nvPr/>
        </p:nvPicPr>
        <p:blipFill>
          <a:blip r:embed="rId2" cstate="print"/>
          <a:srcRect/>
          <a:stretch>
            <a:fillRect/>
          </a:stretch>
        </p:blipFill>
        <p:spPr bwMode="auto">
          <a:xfrm>
            <a:off x="2700338" y="1190625"/>
            <a:ext cx="3400425"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a:spLocks noChangeArrowheads="1"/>
          </p:cNvSpPr>
          <p:nvPr/>
        </p:nvSpPr>
        <p:spPr bwMode="auto">
          <a:xfrm>
            <a:off x="1331913" y="1938338"/>
            <a:ext cx="6480175" cy="1016000"/>
          </a:xfrm>
          <a:prstGeom prst="rect">
            <a:avLst/>
          </a:prstGeom>
          <a:noFill/>
          <a:ln w="9525">
            <a:noFill/>
            <a:miter lim="800000"/>
            <a:headEnd/>
            <a:tailEnd/>
          </a:ln>
        </p:spPr>
        <p:txBody>
          <a:bodyPr>
            <a:spAutoFit/>
          </a:bodyPr>
          <a:lstStyle/>
          <a:p>
            <a:pPr algn="ctr"/>
            <a:r>
              <a:rPr lang="en-US" sz="3000">
                <a:latin typeface="Calibri" pitchFamily="34" charset="0"/>
              </a:rPr>
              <a:t>Have you ever heard of the term “composite” numbers?</a:t>
            </a:r>
          </a:p>
        </p:txBody>
      </p:sp>
      <p:pic>
        <p:nvPicPr>
          <p:cNvPr id="67586" name="Picture 13"/>
          <p:cNvPicPr>
            <a:picLocks noChangeAspect="1"/>
          </p:cNvPicPr>
          <p:nvPr/>
        </p:nvPicPr>
        <p:blipFill>
          <a:blip r:embed="rId2" cstate="print"/>
          <a:srcRect/>
          <a:stretch>
            <a:fillRect/>
          </a:stretch>
        </p:blipFill>
        <p:spPr bwMode="auto">
          <a:xfrm>
            <a:off x="612775" y="1971675"/>
            <a:ext cx="1008063" cy="1476375"/>
          </a:xfrm>
          <a:prstGeom prst="rect">
            <a:avLst/>
          </a:prstGeom>
          <a:noFill/>
          <a:ln w="9525">
            <a:noFill/>
            <a:miter lim="800000"/>
            <a:headEnd/>
            <a:tailEnd/>
          </a:ln>
        </p:spPr>
      </p:pic>
      <p:sp>
        <p:nvSpPr>
          <p:cNvPr id="15" name="Rectangle 14"/>
          <p:cNvSpPr/>
          <p:nvPr/>
        </p:nvSpPr>
        <p:spPr>
          <a:xfrm>
            <a:off x="395288" y="1768475"/>
            <a:ext cx="8208962" cy="18049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6" name="Rectangle 5"/>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6"/>
          <p:cNvSpPr>
            <a:spLocks noChangeArrowheads="1"/>
          </p:cNvSpPr>
          <p:nvPr/>
        </p:nvSpPr>
        <p:spPr bwMode="auto">
          <a:xfrm>
            <a:off x="684213" y="1171575"/>
            <a:ext cx="7416800" cy="2401888"/>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Composite numbers are numbers that can be </a:t>
            </a:r>
          </a:p>
          <a:p>
            <a:pPr algn="ctr"/>
            <a:r>
              <a:rPr lang="en-US" sz="3000">
                <a:solidFill>
                  <a:srgbClr val="00B050"/>
                </a:solidFill>
                <a:latin typeface="Calibri" pitchFamily="34" charset="0"/>
              </a:rPr>
              <a:t>divided by </a:t>
            </a:r>
          </a:p>
          <a:p>
            <a:pPr algn="ctr">
              <a:buFont typeface="Arial" charset="0"/>
              <a:buChar char="•"/>
            </a:pPr>
            <a:r>
              <a:rPr lang="en-US" sz="3000">
                <a:solidFill>
                  <a:srgbClr val="00B050"/>
                </a:solidFill>
                <a:latin typeface="Calibri" pitchFamily="34" charset="0"/>
              </a:rPr>
              <a:t> at least two numbers, and</a:t>
            </a:r>
          </a:p>
          <a:p>
            <a:pPr algn="ctr">
              <a:buFont typeface="Arial" charset="0"/>
              <a:buChar char="•"/>
            </a:pPr>
            <a:r>
              <a:rPr lang="en-US" sz="3000">
                <a:solidFill>
                  <a:srgbClr val="00B050"/>
                </a:solidFill>
                <a:latin typeface="Calibri" pitchFamily="34" charset="0"/>
              </a:rPr>
              <a:t> themselves </a:t>
            </a:r>
          </a:p>
          <a:p>
            <a:pPr algn="ctr"/>
            <a:r>
              <a:rPr lang="en-US" sz="3000">
                <a:solidFill>
                  <a:srgbClr val="00B050"/>
                </a:solidFill>
                <a:latin typeface="Calibri" pitchFamily="34" charset="0"/>
              </a:rPr>
              <a:t>to equal a whole number.</a:t>
            </a:r>
          </a:p>
        </p:txBody>
      </p:sp>
      <p:pic>
        <p:nvPicPr>
          <p:cNvPr id="68610" name="Picture 2"/>
          <p:cNvPicPr>
            <a:picLocks noChangeAspect="1" noChangeArrowheads="1"/>
          </p:cNvPicPr>
          <p:nvPr/>
        </p:nvPicPr>
        <p:blipFill>
          <a:blip r:embed="rId2" cstate="print"/>
          <a:srcRect/>
          <a:stretch>
            <a:fillRect/>
          </a:stretch>
        </p:blipFill>
        <p:spPr bwMode="auto">
          <a:xfrm>
            <a:off x="250825" y="4508500"/>
            <a:ext cx="1725613" cy="2160588"/>
          </a:xfrm>
          <a:prstGeom prst="rect">
            <a:avLst/>
          </a:prstGeom>
          <a:noFill/>
          <a:ln w="9525">
            <a:noFill/>
            <a:miter lim="800000"/>
            <a:headEnd/>
            <a:tailEnd/>
          </a:ln>
        </p:spPr>
      </p:pic>
      <p:sp>
        <p:nvSpPr>
          <p:cNvPr id="8" name="Cloud Callout 7"/>
          <p:cNvSpPr/>
          <p:nvPr/>
        </p:nvSpPr>
        <p:spPr>
          <a:xfrm>
            <a:off x="1547813" y="3933825"/>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WT?</a:t>
            </a:r>
          </a:p>
        </p:txBody>
      </p:sp>
      <p:sp>
        <p:nvSpPr>
          <p:cNvPr id="6" name="Rectangle 5"/>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p:cNvSpPr>
            <a:spLocks noChangeArrowheads="1"/>
          </p:cNvSpPr>
          <p:nvPr/>
        </p:nvSpPr>
        <p:spPr bwMode="auto">
          <a:xfrm>
            <a:off x="684213" y="1171575"/>
            <a:ext cx="7416800" cy="2401888"/>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Composite numbers are numbers that can be </a:t>
            </a:r>
          </a:p>
          <a:p>
            <a:pPr algn="ctr"/>
            <a:r>
              <a:rPr lang="en-US" sz="3000">
                <a:solidFill>
                  <a:srgbClr val="00B050"/>
                </a:solidFill>
                <a:latin typeface="Calibri" pitchFamily="34" charset="0"/>
              </a:rPr>
              <a:t>divided by </a:t>
            </a:r>
          </a:p>
          <a:p>
            <a:pPr algn="ctr">
              <a:buFont typeface="Arial" charset="0"/>
              <a:buChar char="•"/>
            </a:pPr>
            <a:r>
              <a:rPr lang="en-US" sz="3000">
                <a:solidFill>
                  <a:srgbClr val="00B050"/>
                </a:solidFill>
                <a:latin typeface="Calibri" pitchFamily="34" charset="0"/>
              </a:rPr>
              <a:t> at least two numbers, and</a:t>
            </a:r>
          </a:p>
          <a:p>
            <a:pPr algn="ctr">
              <a:buFont typeface="Arial" charset="0"/>
              <a:buChar char="•"/>
            </a:pPr>
            <a:r>
              <a:rPr lang="en-US" sz="3000">
                <a:solidFill>
                  <a:srgbClr val="00B050"/>
                </a:solidFill>
                <a:latin typeface="Calibri" pitchFamily="34" charset="0"/>
              </a:rPr>
              <a:t> themselves </a:t>
            </a:r>
          </a:p>
          <a:p>
            <a:pPr algn="ctr"/>
            <a:r>
              <a:rPr lang="en-US" sz="3000">
                <a:solidFill>
                  <a:srgbClr val="00B050"/>
                </a:solidFill>
                <a:latin typeface="Calibri" pitchFamily="34" charset="0"/>
              </a:rPr>
              <a:t>to equal a whole number.</a:t>
            </a:r>
          </a:p>
        </p:txBody>
      </p:sp>
      <p:pic>
        <p:nvPicPr>
          <p:cNvPr id="69634" name="Picture 2"/>
          <p:cNvPicPr>
            <a:picLocks noChangeAspect="1" noChangeArrowheads="1"/>
          </p:cNvPicPr>
          <p:nvPr/>
        </p:nvPicPr>
        <p:blipFill>
          <a:blip r:embed="rId2" cstate="print"/>
          <a:srcRect/>
          <a:stretch>
            <a:fillRect/>
          </a:stretch>
        </p:blipFill>
        <p:spPr bwMode="auto">
          <a:xfrm>
            <a:off x="0" y="3905250"/>
            <a:ext cx="2251075" cy="2952750"/>
          </a:xfrm>
          <a:prstGeom prst="rect">
            <a:avLst/>
          </a:prstGeom>
          <a:noFill/>
          <a:ln w="9525">
            <a:noFill/>
            <a:miter lim="800000"/>
            <a:headEnd/>
            <a:tailEnd/>
          </a:ln>
        </p:spPr>
      </p:pic>
      <p:sp>
        <p:nvSpPr>
          <p:cNvPr id="10" name="Oval Callout 9"/>
          <p:cNvSpPr/>
          <p:nvPr/>
        </p:nvSpPr>
        <p:spPr>
          <a:xfrm>
            <a:off x="2411413" y="3716338"/>
            <a:ext cx="3240087" cy="3025775"/>
          </a:xfrm>
          <a:prstGeom prst="wedgeEllipseCallout">
            <a:avLst>
              <a:gd name="adj1" fmla="val -77521"/>
              <a:gd name="adj2" fmla="val -463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That’s easy!</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So 7 can only be made using two factors: 7 and 1 (7x1).</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That’s why we can call it a prime number!</a:t>
            </a:r>
          </a:p>
        </p:txBody>
      </p:sp>
      <p:sp>
        <p:nvSpPr>
          <p:cNvPr id="11" name="Rectangle 10"/>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6"/>
          <p:cNvSpPr>
            <a:spLocks noChangeArrowheads="1"/>
          </p:cNvSpPr>
          <p:nvPr/>
        </p:nvSpPr>
        <p:spPr bwMode="auto">
          <a:xfrm>
            <a:off x="684213" y="1171575"/>
            <a:ext cx="7416800" cy="1939925"/>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Also known as:</a:t>
            </a:r>
          </a:p>
          <a:p>
            <a:pPr algn="ctr"/>
            <a:endParaRPr lang="en-US" sz="3000">
              <a:solidFill>
                <a:srgbClr val="00B050"/>
              </a:solidFill>
              <a:latin typeface="Calibri" pitchFamily="34" charset="0"/>
            </a:endParaRPr>
          </a:p>
          <a:p>
            <a:pPr algn="ctr"/>
            <a:r>
              <a:rPr lang="en-US" sz="3000">
                <a:solidFill>
                  <a:srgbClr val="00B050"/>
                </a:solidFill>
                <a:latin typeface="Calibri" pitchFamily="34" charset="0"/>
              </a:rPr>
              <a:t>Composite numbers are numbers that have more than one factor (e.g. 9 = 3x3 and 9x1)</a:t>
            </a:r>
          </a:p>
        </p:txBody>
      </p:sp>
      <p:pic>
        <p:nvPicPr>
          <p:cNvPr id="70658" name="Picture 2"/>
          <p:cNvPicPr>
            <a:picLocks noChangeAspect="1" noChangeArrowheads="1"/>
          </p:cNvPicPr>
          <p:nvPr/>
        </p:nvPicPr>
        <p:blipFill>
          <a:blip r:embed="rId2" cstate="print"/>
          <a:srcRect/>
          <a:stretch>
            <a:fillRect/>
          </a:stretch>
        </p:blipFill>
        <p:spPr bwMode="auto">
          <a:xfrm>
            <a:off x="250825" y="4508500"/>
            <a:ext cx="1725613" cy="2160588"/>
          </a:xfrm>
          <a:prstGeom prst="rect">
            <a:avLst/>
          </a:prstGeom>
          <a:noFill/>
          <a:ln w="9525">
            <a:noFill/>
            <a:miter lim="800000"/>
            <a:headEnd/>
            <a:tailEnd/>
          </a:ln>
        </p:spPr>
      </p:pic>
      <p:sp>
        <p:nvSpPr>
          <p:cNvPr id="8" name="Cloud Callout 7"/>
          <p:cNvSpPr/>
          <p:nvPr/>
        </p:nvSpPr>
        <p:spPr>
          <a:xfrm>
            <a:off x="1547813" y="3933825"/>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WT?</a:t>
            </a:r>
          </a:p>
        </p:txBody>
      </p:sp>
      <p:sp>
        <p:nvSpPr>
          <p:cNvPr id="6" name="Rectangle 5"/>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6"/>
          <p:cNvSpPr>
            <a:spLocks noChangeArrowheads="1"/>
          </p:cNvSpPr>
          <p:nvPr/>
        </p:nvSpPr>
        <p:spPr bwMode="auto">
          <a:xfrm>
            <a:off x="684213" y="1171575"/>
            <a:ext cx="7416800" cy="1939925"/>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Also known as:</a:t>
            </a:r>
          </a:p>
          <a:p>
            <a:pPr algn="ctr"/>
            <a:endParaRPr lang="en-US" sz="3000">
              <a:solidFill>
                <a:srgbClr val="00B050"/>
              </a:solidFill>
              <a:latin typeface="Calibri" pitchFamily="34" charset="0"/>
            </a:endParaRPr>
          </a:p>
          <a:p>
            <a:pPr algn="ctr"/>
            <a:r>
              <a:rPr lang="en-US" sz="3000">
                <a:solidFill>
                  <a:srgbClr val="00B050"/>
                </a:solidFill>
                <a:latin typeface="Calibri" pitchFamily="34" charset="0"/>
              </a:rPr>
              <a:t>Composite numbers are numbers that have more than one factor (e.g. 9 = 3x3 and 9x1)</a:t>
            </a:r>
          </a:p>
        </p:txBody>
      </p:sp>
      <p:pic>
        <p:nvPicPr>
          <p:cNvPr id="71682" name="Picture 2"/>
          <p:cNvPicPr>
            <a:picLocks noChangeAspect="1" noChangeArrowheads="1"/>
          </p:cNvPicPr>
          <p:nvPr/>
        </p:nvPicPr>
        <p:blipFill>
          <a:blip r:embed="rId2" cstate="print"/>
          <a:srcRect/>
          <a:stretch>
            <a:fillRect/>
          </a:stretch>
        </p:blipFill>
        <p:spPr bwMode="auto">
          <a:xfrm>
            <a:off x="0" y="3933825"/>
            <a:ext cx="2251075" cy="2951163"/>
          </a:xfrm>
          <a:prstGeom prst="rect">
            <a:avLst/>
          </a:prstGeom>
          <a:noFill/>
          <a:ln w="9525">
            <a:noFill/>
            <a:miter lim="800000"/>
            <a:headEnd/>
            <a:tailEnd/>
          </a:ln>
        </p:spPr>
      </p:pic>
      <p:sp>
        <p:nvSpPr>
          <p:cNvPr id="10" name="Oval Callout 9"/>
          <p:cNvSpPr/>
          <p:nvPr/>
        </p:nvSpPr>
        <p:spPr>
          <a:xfrm>
            <a:off x="2411413" y="3429000"/>
            <a:ext cx="3240087" cy="3313113"/>
          </a:xfrm>
          <a:prstGeom prst="wedgeEllipseCallout">
            <a:avLst>
              <a:gd name="adj1" fmla="val -77521"/>
              <a:gd name="adj2" fmla="val -463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That’s easy!</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So 20 can be made using more than two factors: 1 &amp; 20 (1x20) 2 &amp; 10 (2x10) and </a:t>
            </a:r>
          </a:p>
          <a:p>
            <a:pPr algn="ctr" fontAlgn="auto">
              <a:spcBef>
                <a:spcPts val="0"/>
              </a:spcBef>
              <a:spcAft>
                <a:spcPts val="0"/>
              </a:spcAft>
              <a:defRPr/>
            </a:pPr>
            <a:r>
              <a:rPr lang="en-US" dirty="0">
                <a:solidFill>
                  <a:schemeClr val="tx1"/>
                </a:solidFill>
              </a:rPr>
              <a:t>4 &amp; 5 (4 x 5).</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That’s why we can call it a composite number!</a:t>
            </a:r>
          </a:p>
        </p:txBody>
      </p:sp>
      <p:pic>
        <p:nvPicPr>
          <p:cNvPr id="71684" name="Picture 2"/>
          <p:cNvPicPr>
            <a:picLocks noChangeAspect="1" noChangeArrowheads="1"/>
          </p:cNvPicPr>
          <p:nvPr/>
        </p:nvPicPr>
        <p:blipFill>
          <a:blip r:embed="rId3" cstate="print"/>
          <a:srcRect/>
          <a:stretch>
            <a:fillRect/>
          </a:stretch>
        </p:blipFill>
        <p:spPr bwMode="auto">
          <a:xfrm>
            <a:off x="5795963" y="3357563"/>
            <a:ext cx="2879725" cy="3182937"/>
          </a:xfrm>
          <a:prstGeom prst="rect">
            <a:avLst/>
          </a:prstGeom>
          <a:noFill/>
          <a:ln w="9525">
            <a:noFill/>
            <a:miter lim="800000"/>
            <a:headEnd/>
            <a:tailEnd/>
          </a:ln>
        </p:spPr>
      </p:pic>
      <p:sp>
        <p:nvSpPr>
          <p:cNvPr id="11" name="Rectangle 10"/>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ChangeArrowheads="1"/>
          </p:cNvSpPr>
          <p:nvPr/>
        </p:nvSpPr>
        <p:spPr bwMode="auto">
          <a:xfrm>
            <a:off x="684213" y="836613"/>
            <a:ext cx="7416800" cy="554037"/>
          </a:xfrm>
          <a:prstGeom prst="rect">
            <a:avLst/>
          </a:prstGeom>
          <a:noFill/>
          <a:ln w="9525">
            <a:noFill/>
            <a:miter lim="800000"/>
            <a:headEnd/>
            <a:tailEnd/>
          </a:ln>
        </p:spPr>
        <p:txBody>
          <a:bodyPr>
            <a:spAutoFit/>
          </a:bodyPr>
          <a:lstStyle/>
          <a:p>
            <a:pPr algn="ctr"/>
            <a:r>
              <a:rPr lang="en-US" sz="3000">
                <a:latin typeface="Calibri" pitchFamily="34" charset="0"/>
              </a:rPr>
              <a:t>Let’s test the division theory out!</a:t>
            </a:r>
          </a:p>
        </p:txBody>
      </p:sp>
      <p:sp>
        <p:nvSpPr>
          <p:cNvPr id="72706" name="TextBox 12"/>
          <p:cNvSpPr txBox="1">
            <a:spLocks noChangeArrowheads="1"/>
          </p:cNvSpPr>
          <p:nvPr/>
        </p:nvSpPr>
        <p:spPr bwMode="auto">
          <a:xfrm>
            <a:off x="3708400" y="1484313"/>
            <a:ext cx="5184775" cy="2862262"/>
          </a:xfrm>
          <a:prstGeom prst="rect">
            <a:avLst/>
          </a:prstGeom>
          <a:noFill/>
          <a:ln w="9525">
            <a:noFill/>
            <a:miter lim="800000"/>
            <a:headEnd/>
            <a:tailEnd/>
          </a:ln>
        </p:spPr>
        <p:txBody>
          <a:bodyPr>
            <a:spAutoFit/>
          </a:bodyPr>
          <a:lstStyle/>
          <a:p>
            <a:pPr marL="514350" indent="-514350">
              <a:buFontTx/>
              <a:buAutoNum type="arabicPeriod"/>
            </a:pPr>
            <a:r>
              <a:rPr lang="en-US" sz="3000" dirty="0">
                <a:latin typeface="Calibri" pitchFamily="34" charset="0"/>
              </a:rPr>
              <a:t>Choose any green number (i.e. 99).</a:t>
            </a:r>
          </a:p>
          <a:p>
            <a:pPr marL="514350" indent="-514350">
              <a:buFontTx/>
              <a:buAutoNum type="arabicPeriod"/>
            </a:pPr>
            <a:endParaRPr lang="en-US" sz="3000" dirty="0">
              <a:latin typeface="Calibri" pitchFamily="34" charset="0"/>
            </a:endParaRPr>
          </a:p>
          <a:p>
            <a:pPr marL="514350" indent="-514350">
              <a:buFontTx/>
              <a:buAutoNum type="arabicPeriod"/>
            </a:pPr>
            <a:r>
              <a:rPr lang="en-US" sz="3000" dirty="0">
                <a:latin typeface="Calibri" pitchFamily="34" charset="0"/>
              </a:rPr>
              <a:t>On your calculator try:</a:t>
            </a:r>
          </a:p>
          <a:p>
            <a:pPr marL="971550" lvl="1" indent="-514350"/>
            <a:r>
              <a:rPr lang="en-US" sz="3000" dirty="0">
                <a:latin typeface="Calibri" pitchFamily="34" charset="0"/>
              </a:rPr>
              <a:t>	99 </a:t>
            </a:r>
            <a:r>
              <a:rPr lang="en-US" sz="3000" dirty="0" smtClean="0">
                <a:latin typeface="Calibri" pitchFamily="34" charset="0"/>
              </a:rPr>
              <a:t>÷ 12 </a:t>
            </a:r>
            <a:r>
              <a:rPr lang="en-US" sz="3000" dirty="0">
                <a:latin typeface="Calibri" pitchFamily="34" charset="0"/>
              </a:rPr>
              <a:t>= </a:t>
            </a:r>
          </a:p>
          <a:p>
            <a:pPr marL="971550" lvl="1" indent="-514350"/>
            <a:r>
              <a:rPr lang="en-US" sz="3000" dirty="0">
                <a:latin typeface="Calibri" pitchFamily="34" charset="0"/>
              </a:rPr>
              <a:t>	</a:t>
            </a:r>
            <a:r>
              <a:rPr lang="en-US" sz="3000" dirty="0" smtClean="0">
                <a:latin typeface="Calibri" pitchFamily="34" charset="0"/>
              </a:rPr>
              <a:t>99 ÷ </a:t>
            </a:r>
            <a:r>
              <a:rPr lang="en-US" sz="3000" dirty="0">
                <a:latin typeface="Calibri" pitchFamily="34" charset="0"/>
              </a:rPr>
              <a:t>11 =  </a:t>
            </a:r>
          </a:p>
        </p:txBody>
      </p:sp>
      <p:pic>
        <p:nvPicPr>
          <p:cNvPr id="72707" name="Picture 5" descr="\\sp_sasserver\userdata$\areiter\My Pictures\A4_Size_Calculator.jpg"/>
          <p:cNvPicPr>
            <a:picLocks noChangeAspect="1" noChangeArrowheads="1"/>
          </p:cNvPicPr>
          <p:nvPr/>
        </p:nvPicPr>
        <p:blipFill>
          <a:blip r:embed="rId2" cstate="print"/>
          <a:srcRect/>
          <a:stretch>
            <a:fillRect/>
          </a:stretch>
        </p:blipFill>
        <p:spPr bwMode="auto">
          <a:xfrm>
            <a:off x="7789863" y="2805113"/>
            <a:ext cx="1354137" cy="1354137"/>
          </a:xfrm>
          <a:prstGeom prst="rect">
            <a:avLst/>
          </a:prstGeom>
          <a:noFill/>
          <a:ln w="9525">
            <a:noFill/>
            <a:miter lim="800000"/>
            <a:headEnd/>
            <a:tailEnd/>
          </a:ln>
        </p:spPr>
      </p:pic>
      <p:sp>
        <p:nvSpPr>
          <p:cNvPr id="10" name="Rectangle 9"/>
          <p:cNvSpPr/>
          <p:nvPr/>
        </p:nvSpPr>
        <p:spPr>
          <a:xfrm>
            <a:off x="539750" y="4806950"/>
            <a:ext cx="8208963" cy="19446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72709" name="Rectangle 10"/>
          <p:cNvSpPr>
            <a:spLocks noChangeArrowheads="1"/>
          </p:cNvSpPr>
          <p:nvPr/>
        </p:nvSpPr>
        <p:spPr bwMode="auto">
          <a:xfrm>
            <a:off x="1619250" y="5375275"/>
            <a:ext cx="6840538" cy="1016000"/>
          </a:xfrm>
          <a:prstGeom prst="rect">
            <a:avLst/>
          </a:prstGeom>
          <a:noFill/>
          <a:ln w="9525">
            <a:noFill/>
            <a:miter lim="800000"/>
            <a:headEnd/>
            <a:tailEnd/>
          </a:ln>
        </p:spPr>
        <p:txBody>
          <a:bodyPr>
            <a:spAutoFit/>
          </a:bodyPr>
          <a:lstStyle/>
          <a:p>
            <a:r>
              <a:rPr lang="en-US" sz="2000" dirty="0">
                <a:latin typeface="Calibri" pitchFamily="34" charset="0"/>
              </a:rPr>
              <a:t>If you find a number that your number can be divided by write it into your book.</a:t>
            </a:r>
          </a:p>
          <a:p>
            <a:r>
              <a:rPr lang="en-US" sz="2000" dirty="0">
                <a:latin typeface="Calibri" pitchFamily="34" charset="0"/>
              </a:rPr>
              <a:t>For example:  99 can be divided by 11: 99 </a:t>
            </a:r>
            <a:r>
              <a:rPr lang="en-US" sz="2000" dirty="0" smtClean="0">
                <a:latin typeface="Calibri" pitchFamily="34" charset="0"/>
              </a:rPr>
              <a:t>÷ </a:t>
            </a:r>
            <a:r>
              <a:rPr lang="en-US" sz="2000" dirty="0">
                <a:latin typeface="Calibri" pitchFamily="34" charset="0"/>
              </a:rPr>
              <a:t>11 = 9</a:t>
            </a:r>
          </a:p>
        </p:txBody>
      </p:sp>
      <p:sp>
        <p:nvSpPr>
          <p:cNvPr id="72710" name="Rectangle 6"/>
          <p:cNvSpPr>
            <a:spLocks noChangeArrowheads="1"/>
          </p:cNvSpPr>
          <p:nvPr/>
        </p:nvSpPr>
        <p:spPr bwMode="auto">
          <a:xfrm>
            <a:off x="2771775" y="4878388"/>
            <a:ext cx="4140200" cy="461962"/>
          </a:xfrm>
          <a:prstGeom prst="rect">
            <a:avLst/>
          </a:prstGeom>
          <a:noFill/>
          <a:ln w="9525">
            <a:noFill/>
            <a:miter lim="800000"/>
            <a:headEnd/>
            <a:tailEnd/>
          </a:ln>
        </p:spPr>
        <p:txBody>
          <a:bodyPr wrap="none">
            <a:spAutoFit/>
          </a:bodyPr>
          <a:lstStyle/>
          <a:p>
            <a:r>
              <a:rPr lang="en-GB" sz="2400">
                <a:solidFill>
                  <a:srgbClr val="FF0000"/>
                </a:solidFill>
                <a:latin typeface="Harrington"/>
              </a:rPr>
              <a:t>Heading: Composite Numbers</a:t>
            </a:r>
            <a:endParaRPr lang="en-GB" sz="2400">
              <a:solidFill>
                <a:srgbClr val="FFC000"/>
              </a:solidFill>
              <a:latin typeface="Harrington"/>
            </a:endParaRPr>
          </a:p>
        </p:txBody>
      </p:sp>
      <p:pic>
        <p:nvPicPr>
          <p:cNvPr id="72711" name="Picture 5"/>
          <p:cNvPicPr>
            <a:picLocks noChangeAspect="1"/>
          </p:cNvPicPr>
          <p:nvPr/>
        </p:nvPicPr>
        <p:blipFill>
          <a:blip r:embed="rId3" cstate="print"/>
          <a:srcRect/>
          <a:stretch>
            <a:fillRect/>
          </a:stretch>
        </p:blipFill>
        <p:spPr bwMode="auto">
          <a:xfrm>
            <a:off x="684213" y="5383213"/>
            <a:ext cx="863600" cy="1144587"/>
          </a:xfrm>
          <a:prstGeom prst="rect">
            <a:avLst/>
          </a:prstGeom>
          <a:noFill/>
          <a:ln w="9525">
            <a:noFill/>
            <a:miter lim="800000"/>
            <a:headEnd/>
            <a:tailEnd/>
          </a:ln>
        </p:spPr>
      </p:pic>
      <p:pic>
        <p:nvPicPr>
          <p:cNvPr id="72712" name="Picture 2"/>
          <p:cNvPicPr>
            <a:picLocks noChangeAspect="1" noChangeArrowheads="1"/>
          </p:cNvPicPr>
          <p:nvPr/>
        </p:nvPicPr>
        <p:blipFill>
          <a:blip r:embed="rId4" cstate="print"/>
          <a:srcRect/>
          <a:stretch>
            <a:fillRect/>
          </a:stretch>
        </p:blipFill>
        <p:spPr bwMode="auto">
          <a:xfrm>
            <a:off x="539750" y="1484313"/>
            <a:ext cx="3176588" cy="3168650"/>
          </a:xfrm>
          <a:prstGeom prst="rect">
            <a:avLst/>
          </a:prstGeom>
          <a:noFill/>
          <a:ln w="9525">
            <a:noFill/>
            <a:miter lim="800000"/>
            <a:headEnd/>
            <a:tailEnd/>
          </a:ln>
        </p:spPr>
      </p:pic>
      <p:sp>
        <p:nvSpPr>
          <p:cNvPr id="15" name="Rectangle 14"/>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6"/>
          <p:cNvSpPr>
            <a:spLocks noChangeArrowheads="1"/>
          </p:cNvSpPr>
          <p:nvPr/>
        </p:nvSpPr>
        <p:spPr bwMode="auto">
          <a:xfrm>
            <a:off x="684213" y="836613"/>
            <a:ext cx="7416800" cy="554037"/>
          </a:xfrm>
          <a:prstGeom prst="rect">
            <a:avLst/>
          </a:prstGeom>
          <a:noFill/>
          <a:ln w="9525">
            <a:noFill/>
            <a:miter lim="800000"/>
            <a:headEnd/>
            <a:tailEnd/>
          </a:ln>
        </p:spPr>
        <p:txBody>
          <a:bodyPr>
            <a:spAutoFit/>
          </a:bodyPr>
          <a:lstStyle/>
          <a:p>
            <a:pPr algn="ctr"/>
            <a:r>
              <a:rPr lang="en-US" sz="3000">
                <a:latin typeface="Calibri" pitchFamily="34" charset="0"/>
              </a:rPr>
              <a:t>Let’s test the factors theory out!</a:t>
            </a:r>
          </a:p>
        </p:txBody>
      </p:sp>
      <p:sp>
        <p:nvSpPr>
          <p:cNvPr id="73730" name="TextBox 12"/>
          <p:cNvSpPr txBox="1">
            <a:spLocks noChangeArrowheads="1"/>
          </p:cNvSpPr>
          <p:nvPr/>
        </p:nvSpPr>
        <p:spPr bwMode="auto">
          <a:xfrm>
            <a:off x="3851275" y="1412875"/>
            <a:ext cx="5184775" cy="2862263"/>
          </a:xfrm>
          <a:prstGeom prst="rect">
            <a:avLst/>
          </a:prstGeom>
          <a:noFill/>
          <a:ln w="9525">
            <a:noFill/>
            <a:miter lim="800000"/>
            <a:headEnd/>
            <a:tailEnd/>
          </a:ln>
        </p:spPr>
        <p:txBody>
          <a:bodyPr>
            <a:spAutoFit/>
          </a:bodyPr>
          <a:lstStyle/>
          <a:p>
            <a:pPr marL="514350" indent="-514350">
              <a:buFontTx/>
              <a:buAutoNum type="arabicPeriod"/>
            </a:pPr>
            <a:r>
              <a:rPr lang="en-US" sz="3000" dirty="0">
                <a:latin typeface="Calibri" pitchFamily="34" charset="0"/>
              </a:rPr>
              <a:t>Choose any green number (i.e. 20).</a:t>
            </a:r>
          </a:p>
          <a:p>
            <a:pPr marL="514350" indent="-514350">
              <a:buFontTx/>
              <a:buAutoNum type="arabicPeriod"/>
            </a:pPr>
            <a:endParaRPr lang="en-US" sz="3000" dirty="0">
              <a:latin typeface="Calibri" pitchFamily="34" charset="0"/>
            </a:endParaRPr>
          </a:p>
          <a:p>
            <a:pPr marL="514350" indent="-514350">
              <a:buFontTx/>
              <a:buAutoNum type="arabicPeriod"/>
            </a:pPr>
            <a:r>
              <a:rPr lang="en-US" sz="3000" dirty="0">
                <a:latin typeface="Calibri" pitchFamily="34" charset="0"/>
              </a:rPr>
              <a:t>List all the factors of that number you know</a:t>
            </a:r>
          </a:p>
          <a:p>
            <a:pPr marL="514350" indent="-514350"/>
            <a:r>
              <a:rPr lang="en-US" sz="3000" dirty="0">
                <a:latin typeface="Calibri" pitchFamily="34" charset="0"/>
              </a:rPr>
              <a:t>	(i.e. </a:t>
            </a:r>
            <a:r>
              <a:rPr lang="en-US" sz="3000" dirty="0" smtClean="0">
                <a:latin typeface="Calibri" pitchFamily="34" charset="0"/>
              </a:rPr>
              <a:t>20 = 4x5, 2x10</a:t>
            </a:r>
            <a:r>
              <a:rPr lang="en-US" sz="3000" dirty="0">
                <a:latin typeface="Calibri" pitchFamily="34" charset="0"/>
              </a:rPr>
              <a:t>, 1x20)</a:t>
            </a:r>
          </a:p>
        </p:txBody>
      </p:sp>
      <p:sp>
        <p:nvSpPr>
          <p:cNvPr id="10" name="Rectangle 9"/>
          <p:cNvSpPr/>
          <p:nvPr/>
        </p:nvSpPr>
        <p:spPr>
          <a:xfrm>
            <a:off x="539750" y="4806950"/>
            <a:ext cx="8208963" cy="19446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73732" name="Rectangle 10"/>
          <p:cNvSpPr>
            <a:spLocks noChangeArrowheads="1"/>
          </p:cNvSpPr>
          <p:nvPr/>
        </p:nvSpPr>
        <p:spPr bwMode="auto">
          <a:xfrm>
            <a:off x="1619250" y="5375275"/>
            <a:ext cx="6840538" cy="1323975"/>
          </a:xfrm>
          <a:prstGeom prst="rect">
            <a:avLst/>
          </a:prstGeom>
          <a:noFill/>
          <a:ln w="9525">
            <a:noFill/>
            <a:miter lim="800000"/>
            <a:headEnd/>
            <a:tailEnd/>
          </a:ln>
        </p:spPr>
        <p:txBody>
          <a:bodyPr>
            <a:spAutoFit/>
          </a:bodyPr>
          <a:lstStyle/>
          <a:p>
            <a:r>
              <a:rPr lang="en-US" sz="2000">
                <a:latin typeface="Calibri" pitchFamily="34" charset="0"/>
              </a:rPr>
              <a:t>If you find a number that your number can be divided by write the factors into your book.</a:t>
            </a:r>
          </a:p>
          <a:p>
            <a:r>
              <a:rPr lang="en-US" sz="2000">
                <a:latin typeface="Calibri" pitchFamily="34" charset="0"/>
              </a:rPr>
              <a:t>For example:  99 = 11 x 9</a:t>
            </a:r>
          </a:p>
          <a:p>
            <a:r>
              <a:rPr lang="en-US" sz="2000">
                <a:latin typeface="Calibri" pitchFamily="34" charset="0"/>
              </a:rPr>
              <a:t>	          99 = 33 x 3  etc..</a:t>
            </a:r>
          </a:p>
        </p:txBody>
      </p:sp>
      <p:sp>
        <p:nvSpPr>
          <p:cNvPr id="73733" name="Rectangle 6"/>
          <p:cNvSpPr>
            <a:spLocks noChangeArrowheads="1"/>
          </p:cNvSpPr>
          <p:nvPr/>
        </p:nvSpPr>
        <p:spPr bwMode="auto">
          <a:xfrm>
            <a:off x="2771775" y="4878388"/>
            <a:ext cx="4140200" cy="461962"/>
          </a:xfrm>
          <a:prstGeom prst="rect">
            <a:avLst/>
          </a:prstGeom>
          <a:noFill/>
          <a:ln w="9525">
            <a:noFill/>
            <a:miter lim="800000"/>
            <a:headEnd/>
            <a:tailEnd/>
          </a:ln>
        </p:spPr>
        <p:txBody>
          <a:bodyPr wrap="none">
            <a:spAutoFit/>
          </a:bodyPr>
          <a:lstStyle/>
          <a:p>
            <a:r>
              <a:rPr lang="en-GB" sz="2400">
                <a:solidFill>
                  <a:srgbClr val="FF0000"/>
                </a:solidFill>
                <a:latin typeface="Harrington"/>
              </a:rPr>
              <a:t>Heading: Composite Numbers</a:t>
            </a:r>
            <a:endParaRPr lang="en-GB" sz="2400">
              <a:solidFill>
                <a:srgbClr val="FFC000"/>
              </a:solidFill>
              <a:latin typeface="Harrington"/>
            </a:endParaRPr>
          </a:p>
        </p:txBody>
      </p:sp>
      <p:pic>
        <p:nvPicPr>
          <p:cNvPr id="73734" name="Picture 5"/>
          <p:cNvPicPr>
            <a:picLocks noChangeAspect="1"/>
          </p:cNvPicPr>
          <p:nvPr/>
        </p:nvPicPr>
        <p:blipFill>
          <a:blip r:embed="rId2" cstate="print"/>
          <a:srcRect/>
          <a:stretch>
            <a:fillRect/>
          </a:stretch>
        </p:blipFill>
        <p:spPr bwMode="auto">
          <a:xfrm>
            <a:off x="684213" y="5383213"/>
            <a:ext cx="863600" cy="1144587"/>
          </a:xfrm>
          <a:prstGeom prst="rect">
            <a:avLst/>
          </a:prstGeom>
          <a:noFill/>
          <a:ln w="9525">
            <a:noFill/>
            <a:miter lim="800000"/>
            <a:headEnd/>
            <a:tailEnd/>
          </a:ln>
        </p:spPr>
      </p:pic>
      <p:pic>
        <p:nvPicPr>
          <p:cNvPr id="73735" name="Picture 2"/>
          <p:cNvPicPr>
            <a:picLocks noChangeAspect="1" noChangeArrowheads="1"/>
          </p:cNvPicPr>
          <p:nvPr/>
        </p:nvPicPr>
        <p:blipFill>
          <a:blip r:embed="rId3" cstate="print"/>
          <a:srcRect/>
          <a:stretch>
            <a:fillRect/>
          </a:stretch>
        </p:blipFill>
        <p:spPr bwMode="auto">
          <a:xfrm>
            <a:off x="576263" y="1458913"/>
            <a:ext cx="3203575" cy="3194050"/>
          </a:xfrm>
          <a:prstGeom prst="rect">
            <a:avLst/>
          </a:prstGeom>
          <a:noFill/>
          <a:ln w="9525">
            <a:noFill/>
            <a:miter lim="800000"/>
            <a:headEnd/>
            <a:tailEnd/>
          </a:ln>
        </p:spPr>
      </p:pic>
      <p:sp>
        <p:nvSpPr>
          <p:cNvPr id="15" name="Rectangle 14"/>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8313" y="1052513"/>
            <a:ext cx="8207375" cy="194468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74754" name="Rectangle 14"/>
          <p:cNvSpPr>
            <a:spLocks noChangeArrowheads="1"/>
          </p:cNvSpPr>
          <p:nvPr/>
        </p:nvSpPr>
        <p:spPr bwMode="auto">
          <a:xfrm>
            <a:off x="1547813" y="1125538"/>
            <a:ext cx="7056437" cy="1246187"/>
          </a:xfrm>
          <a:prstGeom prst="rect">
            <a:avLst/>
          </a:prstGeom>
          <a:noFill/>
          <a:ln w="9525">
            <a:noFill/>
            <a:miter lim="800000"/>
            <a:headEnd/>
            <a:tailEnd/>
          </a:ln>
        </p:spPr>
        <p:txBody>
          <a:bodyPr>
            <a:spAutoFit/>
          </a:bodyPr>
          <a:lstStyle/>
          <a:p>
            <a:pPr algn="ctr"/>
            <a:r>
              <a:rPr lang="en-US" sz="2500">
                <a:latin typeface="Calibri" pitchFamily="34" charset="0"/>
              </a:rPr>
              <a:t>What do you think you get if you multiply a prime number by a prime number? (Try it a few times using the prime numbers in the box below)</a:t>
            </a:r>
          </a:p>
        </p:txBody>
      </p:sp>
      <p:pic>
        <p:nvPicPr>
          <p:cNvPr id="74755" name="Picture 15"/>
          <p:cNvPicPr>
            <a:picLocks noChangeAspect="1"/>
          </p:cNvPicPr>
          <p:nvPr/>
        </p:nvPicPr>
        <p:blipFill>
          <a:blip r:embed="rId2" cstate="print"/>
          <a:srcRect/>
          <a:stretch>
            <a:fillRect/>
          </a:stretch>
        </p:blipFill>
        <p:spPr bwMode="auto">
          <a:xfrm>
            <a:off x="612775" y="1295400"/>
            <a:ext cx="1008063" cy="1476375"/>
          </a:xfrm>
          <a:prstGeom prst="rect">
            <a:avLst/>
          </a:prstGeom>
          <a:noFill/>
          <a:ln w="9525">
            <a:noFill/>
            <a:miter lim="800000"/>
            <a:headEnd/>
            <a:tailEnd/>
          </a:ln>
        </p:spPr>
      </p:pic>
      <p:sp>
        <p:nvSpPr>
          <p:cNvPr id="74756" name="TextBox 16"/>
          <p:cNvSpPr txBox="1">
            <a:spLocks noChangeArrowheads="1"/>
          </p:cNvSpPr>
          <p:nvPr/>
        </p:nvSpPr>
        <p:spPr bwMode="auto">
          <a:xfrm>
            <a:off x="2735263" y="2482850"/>
            <a:ext cx="3421062" cy="369888"/>
          </a:xfrm>
          <a:prstGeom prst="rect">
            <a:avLst/>
          </a:prstGeom>
          <a:noFill/>
          <a:ln w="9525">
            <a:noFill/>
            <a:miter lim="800000"/>
            <a:headEnd/>
            <a:tailEnd/>
          </a:ln>
        </p:spPr>
        <p:txBody>
          <a:bodyPr wrap="none">
            <a:spAutoFit/>
          </a:bodyPr>
          <a:lstStyle/>
          <a:p>
            <a:r>
              <a:rPr lang="en-US">
                <a:latin typeface="Calibri" pitchFamily="34" charset="0"/>
              </a:rPr>
              <a:t>prime number x prime number = ?</a:t>
            </a:r>
          </a:p>
        </p:txBody>
      </p:sp>
      <p:pic>
        <p:nvPicPr>
          <p:cNvPr id="74757" name="Picture 2"/>
          <p:cNvPicPr>
            <a:picLocks noChangeAspect="1" noChangeArrowheads="1"/>
          </p:cNvPicPr>
          <p:nvPr/>
        </p:nvPicPr>
        <p:blipFill>
          <a:blip r:embed="rId3" cstate="print"/>
          <a:srcRect/>
          <a:stretch>
            <a:fillRect/>
          </a:stretch>
        </p:blipFill>
        <p:spPr bwMode="auto">
          <a:xfrm>
            <a:off x="2843213" y="3141663"/>
            <a:ext cx="3400425" cy="3390900"/>
          </a:xfrm>
          <a:prstGeom prst="rect">
            <a:avLst/>
          </a:prstGeom>
          <a:noFill/>
          <a:ln w="9525">
            <a:noFill/>
            <a:miter lim="800000"/>
            <a:headEnd/>
            <a:tailEnd/>
          </a:ln>
        </p:spPr>
      </p:pic>
      <p:sp>
        <p:nvSpPr>
          <p:cNvPr id="18" name="Rectangle 17"/>
          <p:cNvSpPr/>
          <p:nvPr/>
        </p:nvSpPr>
        <p:spPr>
          <a:xfrm>
            <a:off x="2505539" y="201414"/>
            <a:ext cx="4160241"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endPar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ChangeArrowheads="1"/>
          </p:cNvSpPr>
          <p:nvPr/>
        </p:nvSpPr>
        <p:spPr bwMode="auto">
          <a:xfrm>
            <a:off x="1116013" y="4314825"/>
            <a:ext cx="6480175" cy="1016000"/>
          </a:xfrm>
          <a:prstGeom prst="rect">
            <a:avLst/>
          </a:prstGeom>
          <a:noFill/>
          <a:ln w="9525">
            <a:noFill/>
            <a:miter lim="800000"/>
            <a:headEnd/>
            <a:tailEnd/>
          </a:ln>
        </p:spPr>
        <p:txBody>
          <a:bodyPr>
            <a:spAutoFit/>
          </a:bodyPr>
          <a:lstStyle/>
          <a:p>
            <a:pPr algn="ctr"/>
            <a:r>
              <a:rPr lang="en-US" sz="3000">
                <a:latin typeface="Calibri" pitchFamily="34" charset="0"/>
              </a:rPr>
              <a:t>Have you ever heard of the term “squared” or seen this:</a:t>
            </a:r>
          </a:p>
        </p:txBody>
      </p:sp>
      <p:pic>
        <p:nvPicPr>
          <p:cNvPr id="23554" name="Picture 5" descr="s1.JPG"/>
          <p:cNvPicPr>
            <a:picLocks noChangeAspect="1"/>
          </p:cNvPicPr>
          <p:nvPr/>
        </p:nvPicPr>
        <p:blipFill>
          <a:blip r:embed="rId2" cstate="print"/>
          <a:srcRect/>
          <a:stretch>
            <a:fillRect/>
          </a:stretch>
        </p:blipFill>
        <p:spPr bwMode="auto">
          <a:xfrm>
            <a:off x="900113" y="1557338"/>
            <a:ext cx="6945312" cy="2087562"/>
          </a:xfrm>
          <a:prstGeom prst="rect">
            <a:avLst/>
          </a:prstGeom>
          <a:noFill/>
          <a:ln w="9525">
            <a:noFill/>
            <a:miter lim="800000"/>
            <a:headEnd/>
            <a:tailEnd/>
          </a:ln>
        </p:spPr>
      </p:pic>
      <p:sp>
        <p:nvSpPr>
          <p:cNvPr id="23555" name="TextBox 7"/>
          <p:cNvSpPr txBox="1">
            <a:spLocks noChangeArrowheads="1"/>
          </p:cNvSpPr>
          <p:nvPr/>
        </p:nvSpPr>
        <p:spPr bwMode="auto">
          <a:xfrm>
            <a:off x="885825" y="3573463"/>
            <a:ext cx="301625" cy="368300"/>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23556" name="TextBox 8"/>
          <p:cNvSpPr txBox="1">
            <a:spLocks noChangeArrowheads="1"/>
          </p:cNvSpPr>
          <p:nvPr/>
        </p:nvSpPr>
        <p:spPr bwMode="auto">
          <a:xfrm>
            <a:off x="1476375" y="3500438"/>
            <a:ext cx="749300" cy="369887"/>
          </a:xfrm>
          <a:prstGeom prst="rect">
            <a:avLst/>
          </a:prstGeom>
          <a:noFill/>
          <a:ln w="9525">
            <a:noFill/>
            <a:miter lim="800000"/>
            <a:headEnd/>
            <a:tailEnd/>
          </a:ln>
        </p:spPr>
        <p:txBody>
          <a:bodyPr wrap="none">
            <a:spAutoFit/>
          </a:bodyPr>
          <a:lstStyle/>
          <a:p>
            <a:r>
              <a:rPr lang="en-US">
                <a:latin typeface="Calibri" pitchFamily="34" charset="0"/>
              </a:rPr>
              <a:t>2x2=4</a:t>
            </a:r>
          </a:p>
        </p:txBody>
      </p:sp>
      <p:sp>
        <p:nvSpPr>
          <p:cNvPr id="23557" name="TextBox 9"/>
          <p:cNvSpPr txBox="1">
            <a:spLocks noChangeArrowheads="1"/>
          </p:cNvSpPr>
          <p:nvPr/>
        </p:nvSpPr>
        <p:spPr bwMode="auto">
          <a:xfrm>
            <a:off x="2268538" y="3419475"/>
            <a:ext cx="749300" cy="369888"/>
          </a:xfrm>
          <a:prstGeom prst="rect">
            <a:avLst/>
          </a:prstGeom>
          <a:noFill/>
          <a:ln w="9525">
            <a:noFill/>
            <a:miter lim="800000"/>
            <a:headEnd/>
            <a:tailEnd/>
          </a:ln>
        </p:spPr>
        <p:txBody>
          <a:bodyPr wrap="none">
            <a:spAutoFit/>
          </a:bodyPr>
          <a:lstStyle/>
          <a:p>
            <a:r>
              <a:rPr lang="en-US">
                <a:latin typeface="Calibri" pitchFamily="34" charset="0"/>
              </a:rPr>
              <a:t>3x3=9</a:t>
            </a:r>
          </a:p>
        </p:txBody>
      </p:sp>
      <p:sp>
        <p:nvSpPr>
          <p:cNvPr id="23558" name="TextBox 10"/>
          <p:cNvSpPr txBox="1">
            <a:spLocks noChangeArrowheads="1"/>
          </p:cNvSpPr>
          <p:nvPr/>
        </p:nvSpPr>
        <p:spPr bwMode="auto">
          <a:xfrm>
            <a:off x="4784725" y="3429000"/>
            <a:ext cx="866775" cy="369888"/>
          </a:xfrm>
          <a:prstGeom prst="rect">
            <a:avLst/>
          </a:prstGeom>
          <a:noFill/>
          <a:ln w="9525">
            <a:noFill/>
            <a:miter lim="800000"/>
            <a:headEnd/>
            <a:tailEnd/>
          </a:ln>
        </p:spPr>
        <p:txBody>
          <a:bodyPr wrap="none">
            <a:spAutoFit/>
          </a:bodyPr>
          <a:lstStyle/>
          <a:p>
            <a:r>
              <a:rPr lang="en-US">
                <a:latin typeface="Calibri" pitchFamily="34" charset="0"/>
              </a:rPr>
              <a:t>5x5=25</a:t>
            </a:r>
          </a:p>
        </p:txBody>
      </p:sp>
      <p:sp>
        <p:nvSpPr>
          <p:cNvPr id="23559" name="TextBox 11"/>
          <p:cNvSpPr txBox="1">
            <a:spLocks noChangeArrowheads="1"/>
          </p:cNvSpPr>
          <p:nvPr/>
        </p:nvSpPr>
        <p:spPr bwMode="auto">
          <a:xfrm>
            <a:off x="6440488" y="3429000"/>
            <a:ext cx="868362" cy="369888"/>
          </a:xfrm>
          <a:prstGeom prst="rect">
            <a:avLst/>
          </a:prstGeom>
          <a:noFill/>
          <a:ln w="9525">
            <a:noFill/>
            <a:miter lim="800000"/>
            <a:headEnd/>
            <a:tailEnd/>
          </a:ln>
        </p:spPr>
        <p:txBody>
          <a:bodyPr wrap="none">
            <a:spAutoFit/>
          </a:bodyPr>
          <a:lstStyle/>
          <a:p>
            <a:r>
              <a:rPr lang="en-US">
                <a:latin typeface="Calibri" pitchFamily="34" charset="0"/>
              </a:rPr>
              <a:t>6x6=36</a:t>
            </a:r>
          </a:p>
        </p:txBody>
      </p:sp>
      <p:sp>
        <p:nvSpPr>
          <p:cNvPr id="23560" name="TextBox 12"/>
          <p:cNvSpPr txBox="1">
            <a:spLocks noChangeArrowheads="1"/>
          </p:cNvSpPr>
          <p:nvPr/>
        </p:nvSpPr>
        <p:spPr bwMode="auto">
          <a:xfrm>
            <a:off x="3344863" y="3429000"/>
            <a:ext cx="866775" cy="369888"/>
          </a:xfrm>
          <a:prstGeom prst="rect">
            <a:avLst/>
          </a:prstGeom>
          <a:noFill/>
          <a:ln w="9525">
            <a:noFill/>
            <a:miter lim="800000"/>
            <a:headEnd/>
            <a:tailEnd/>
          </a:ln>
        </p:spPr>
        <p:txBody>
          <a:bodyPr wrap="none">
            <a:spAutoFit/>
          </a:bodyPr>
          <a:lstStyle/>
          <a:p>
            <a:r>
              <a:rPr lang="en-US">
                <a:latin typeface="Calibri" pitchFamily="34" charset="0"/>
              </a:rPr>
              <a:t>4x4=16</a:t>
            </a:r>
          </a:p>
        </p:txBody>
      </p:sp>
      <p:pic>
        <p:nvPicPr>
          <p:cNvPr id="23561" name="Picture 13"/>
          <p:cNvPicPr>
            <a:picLocks noChangeAspect="1"/>
          </p:cNvPicPr>
          <p:nvPr/>
        </p:nvPicPr>
        <p:blipFill>
          <a:blip r:embed="rId3" cstate="print"/>
          <a:srcRect/>
          <a:stretch>
            <a:fillRect/>
          </a:stretch>
        </p:blipFill>
        <p:spPr bwMode="auto">
          <a:xfrm>
            <a:off x="541338" y="4348163"/>
            <a:ext cx="1008062" cy="1476375"/>
          </a:xfrm>
          <a:prstGeom prst="rect">
            <a:avLst/>
          </a:prstGeom>
          <a:noFill/>
          <a:ln w="9525">
            <a:noFill/>
            <a:miter lim="800000"/>
            <a:headEnd/>
            <a:tailEnd/>
          </a:ln>
        </p:spPr>
      </p:pic>
      <p:sp>
        <p:nvSpPr>
          <p:cNvPr id="15" name="Rectangle 14"/>
          <p:cNvSpPr/>
          <p:nvPr/>
        </p:nvSpPr>
        <p:spPr>
          <a:xfrm>
            <a:off x="323850" y="4144963"/>
            <a:ext cx="8208963" cy="245268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3563" name="TextBox 15"/>
          <p:cNvSpPr txBox="1">
            <a:spLocks noChangeArrowheads="1"/>
          </p:cNvSpPr>
          <p:nvPr/>
        </p:nvSpPr>
        <p:spPr bwMode="auto">
          <a:xfrm>
            <a:off x="5364163" y="5611813"/>
            <a:ext cx="379412" cy="554037"/>
          </a:xfrm>
          <a:prstGeom prst="rect">
            <a:avLst/>
          </a:prstGeom>
          <a:noFill/>
          <a:ln w="9525">
            <a:noFill/>
            <a:miter lim="800000"/>
            <a:headEnd/>
            <a:tailEnd/>
          </a:ln>
        </p:spPr>
        <p:txBody>
          <a:bodyPr wrap="none">
            <a:spAutoFit/>
          </a:bodyPr>
          <a:lstStyle/>
          <a:p>
            <a:r>
              <a:rPr lang="en-US" sz="3000">
                <a:latin typeface="Calibri" pitchFamily="34" charset="0"/>
              </a:rPr>
              <a:t>4</a:t>
            </a:r>
          </a:p>
        </p:txBody>
      </p:sp>
      <p:sp>
        <p:nvSpPr>
          <p:cNvPr id="23564" name="TextBox 16"/>
          <p:cNvSpPr txBox="1">
            <a:spLocks noChangeArrowheads="1"/>
          </p:cNvSpPr>
          <p:nvPr/>
        </p:nvSpPr>
        <p:spPr bwMode="auto">
          <a:xfrm>
            <a:off x="5559425" y="5576888"/>
            <a:ext cx="282575" cy="322262"/>
          </a:xfrm>
          <a:prstGeom prst="rect">
            <a:avLst/>
          </a:prstGeom>
          <a:noFill/>
          <a:ln w="9525">
            <a:noFill/>
            <a:miter lim="800000"/>
            <a:headEnd/>
            <a:tailEnd/>
          </a:ln>
        </p:spPr>
        <p:txBody>
          <a:bodyPr wrap="none">
            <a:spAutoFit/>
          </a:bodyPr>
          <a:lstStyle/>
          <a:p>
            <a:r>
              <a:rPr lang="en-US" sz="1500">
                <a:latin typeface="Calibri" pitchFamily="34" charset="0"/>
              </a:rPr>
              <a:t>2</a:t>
            </a:r>
          </a:p>
        </p:txBody>
      </p:sp>
      <p:sp>
        <p:nvSpPr>
          <p:cNvPr id="19" name="Down Arrow 18"/>
          <p:cNvSpPr/>
          <p:nvPr/>
        </p:nvSpPr>
        <p:spPr>
          <a:xfrm>
            <a:off x="5651500" y="5300663"/>
            <a:ext cx="144463"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534702" y="201414"/>
            <a:ext cx="7819064"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effectLst>
                  <a:outerShdw blurRad="41275" dist="12700" dir="12000000" algn="tl" rotWithShape="0">
                    <a:srgbClr val="000000">
                      <a:alpha val="40000"/>
                    </a:srgbClr>
                  </a:outerShdw>
                </a:effectLst>
                <a:latin typeface="+mn-lt"/>
                <a:cs typeface="+mn-cs"/>
              </a:rPr>
              <a:t>Square Numbers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a:spLocks noChangeArrowheads="1"/>
          </p:cNvSpPr>
          <p:nvPr/>
        </p:nvSpPr>
        <p:spPr bwMode="auto">
          <a:xfrm>
            <a:off x="323850" y="765175"/>
            <a:ext cx="8640763" cy="1014413"/>
          </a:xfrm>
          <a:prstGeom prst="rect">
            <a:avLst/>
          </a:prstGeom>
          <a:noFill/>
          <a:ln w="9525">
            <a:noFill/>
            <a:miter lim="800000"/>
            <a:headEnd/>
            <a:tailEnd/>
          </a:ln>
        </p:spPr>
        <p:txBody>
          <a:bodyPr>
            <a:spAutoFit/>
          </a:bodyPr>
          <a:lstStyle/>
          <a:p>
            <a:pPr algn="ctr"/>
            <a:r>
              <a:rPr lang="en-US" sz="3000">
                <a:latin typeface="Calibri" pitchFamily="34" charset="0"/>
              </a:rPr>
              <a:t>Did you know that if you multiply a prime number by a prime number you get </a:t>
            </a:r>
            <a:r>
              <a:rPr lang="en-US" sz="3000">
                <a:solidFill>
                  <a:srgbClr val="00B050"/>
                </a:solidFill>
                <a:latin typeface="Calibri" pitchFamily="34" charset="0"/>
              </a:rPr>
              <a:t>a composite number</a:t>
            </a:r>
            <a:r>
              <a:rPr lang="en-US" sz="3000">
                <a:latin typeface="Calibri" pitchFamily="34" charset="0"/>
              </a:rPr>
              <a:t>!</a:t>
            </a:r>
          </a:p>
        </p:txBody>
      </p:sp>
      <p:sp>
        <p:nvSpPr>
          <p:cNvPr id="75778" name="TextBox 12"/>
          <p:cNvSpPr txBox="1">
            <a:spLocks noChangeArrowheads="1"/>
          </p:cNvSpPr>
          <p:nvPr/>
        </p:nvSpPr>
        <p:spPr bwMode="auto">
          <a:xfrm>
            <a:off x="3563938" y="1878013"/>
            <a:ext cx="5184775" cy="2630487"/>
          </a:xfrm>
          <a:prstGeom prst="rect">
            <a:avLst/>
          </a:prstGeom>
          <a:noFill/>
          <a:ln w="9525">
            <a:noFill/>
            <a:miter lim="800000"/>
            <a:headEnd/>
            <a:tailEnd/>
          </a:ln>
        </p:spPr>
        <p:txBody>
          <a:bodyPr>
            <a:spAutoFit/>
          </a:bodyPr>
          <a:lstStyle/>
          <a:p>
            <a:pPr marL="514350" indent="-514350"/>
            <a:r>
              <a:rPr lang="en-US" sz="3000">
                <a:latin typeface="Calibri" pitchFamily="34" charset="0"/>
              </a:rPr>
              <a:t>When you multiple a prime</a:t>
            </a:r>
          </a:p>
          <a:p>
            <a:pPr marL="514350" indent="-514350"/>
            <a:r>
              <a:rPr lang="en-US" sz="3000">
                <a:latin typeface="Calibri" pitchFamily="34" charset="0"/>
              </a:rPr>
              <a:t>number by a prime number we</a:t>
            </a:r>
          </a:p>
          <a:p>
            <a:pPr marL="514350" indent="-514350"/>
            <a:r>
              <a:rPr lang="en-US" sz="3000">
                <a:latin typeface="Calibri" pitchFamily="34" charset="0"/>
              </a:rPr>
              <a:t>then call them “prime factors”</a:t>
            </a:r>
          </a:p>
          <a:p>
            <a:pPr marL="514350" indent="-514350"/>
            <a:endParaRPr lang="en-US" sz="2500">
              <a:latin typeface="Calibri" pitchFamily="34" charset="0"/>
            </a:endParaRPr>
          </a:p>
          <a:p>
            <a:pPr marL="514350" indent="-514350"/>
            <a:r>
              <a:rPr lang="en-US" sz="2500">
                <a:latin typeface="Calibri" pitchFamily="34" charset="0"/>
              </a:rPr>
              <a:t>? X ? = Factor x factor</a:t>
            </a:r>
          </a:p>
          <a:p>
            <a:pPr marL="514350" indent="-514350"/>
            <a:r>
              <a:rPr lang="en-US" sz="2500">
                <a:latin typeface="Calibri" pitchFamily="34" charset="0"/>
              </a:rPr>
              <a:t>2 and 3 (2 x 3) are prime factors!</a:t>
            </a:r>
          </a:p>
        </p:txBody>
      </p:sp>
      <p:sp>
        <p:nvSpPr>
          <p:cNvPr id="10" name="Rectangle 9"/>
          <p:cNvSpPr/>
          <p:nvPr/>
        </p:nvSpPr>
        <p:spPr>
          <a:xfrm>
            <a:off x="539750" y="4806950"/>
            <a:ext cx="8208963" cy="19446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75780" name="Rectangle 10"/>
          <p:cNvSpPr>
            <a:spLocks noChangeArrowheads="1"/>
          </p:cNvSpPr>
          <p:nvPr/>
        </p:nvSpPr>
        <p:spPr bwMode="auto">
          <a:xfrm>
            <a:off x="1619250" y="5375275"/>
            <a:ext cx="6840538" cy="708025"/>
          </a:xfrm>
          <a:prstGeom prst="rect">
            <a:avLst/>
          </a:prstGeom>
          <a:noFill/>
          <a:ln w="9525">
            <a:noFill/>
            <a:miter lim="800000"/>
            <a:headEnd/>
            <a:tailEnd/>
          </a:ln>
        </p:spPr>
        <p:txBody>
          <a:bodyPr>
            <a:spAutoFit/>
          </a:bodyPr>
          <a:lstStyle/>
          <a:p>
            <a:r>
              <a:rPr lang="en-US" sz="2000">
                <a:latin typeface="Calibri" pitchFamily="34" charset="0"/>
              </a:rPr>
              <a:t>Create at least ten multiplication equations that use only prime factors (prime number x a prime number)</a:t>
            </a:r>
          </a:p>
        </p:txBody>
      </p:sp>
      <p:sp>
        <p:nvSpPr>
          <p:cNvPr id="75781" name="Rectangle 6"/>
          <p:cNvSpPr>
            <a:spLocks noChangeArrowheads="1"/>
          </p:cNvSpPr>
          <p:nvPr/>
        </p:nvSpPr>
        <p:spPr bwMode="auto">
          <a:xfrm>
            <a:off x="2771775" y="4878388"/>
            <a:ext cx="3362325" cy="461962"/>
          </a:xfrm>
          <a:prstGeom prst="rect">
            <a:avLst/>
          </a:prstGeom>
          <a:noFill/>
          <a:ln w="9525">
            <a:noFill/>
            <a:miter lim="800000"/>
            <a:headEnd/>
            <a:tailEnd/>
          </a:ln>
        </p:spPr>
        <p:txBody>
          <a:bodyPr wrap="none">
            <a:spAutoFit/>
          </a:bodyPr>
          <a:lstStyle/>
          <a:p>
            <a:r>
              <a:rPr lang="en-GB" sz="2400">
                <a:solidFill>
                  <a:srgbClr val="FF0000"/>
                </a:solidFill>
                <a:latin typeface="Harrington"/>
              </a:rPr>
              <a:t>Heading: Prime Factors</a:t>
            </a:r>
            <a:endParaRPr lang="en-GB" sz="2400">
              <a:solidFill>
                <a:srgbClr val="FFC000"/>
              </a:solidFill>
              <a:latin typeface="Harrington"/>
            </a:endParaRPr>
          </a:p>
        </p:txBody>
      </p:sp>
      <p:pic>
        <p:nvPicPr>
          <p:cNvPr id="75782" name="Picture 5"/>
          <p:cNvPicPr>
            <a:picLocks noChangeAspect="1"/>
          </p:cNvPicPr>
          <p:nvPr/>
        </p:nvPicPr>
        <p:blipFill>
          <a:blip r:embed="rId2" cstate="print"/>
          <a:srcRect/>
          <a:stretch>
            <a:fillRect/>
          </a:stretch>
        </p:blipFill>
        <p:spPr bwMode="auto">
          <a:xfrm>
            <a:off x="684213" y="5383213"/>
            <a:ext cx="863600" cy="1144587"/>
          </a:xfrm>
          <a:prstGeom prst="rect">
            <a:avLst/>
          </a:prstGeom>
          <a:noFill/>
          <a:ln w="9525">
            <a:noFill/>
            <a:miter lim="800000"/>
            <a:headEnd/>
            <a:tailEnd/>
          </a:ln>
        </p:spPr>
      </p:pic>
      <p:pic>
        <p:nvPicPr>
          <p:cNvPr id="75783" name="Picture 2"/>
          <p:cNvPicPr>
            <a:picLocks noChangeAspect="1" noChangeArrowheads="1"/>
          </p:cNvPicPr>
          <p:nvPr/>
        </p:nvPicPr>
        <p:blipFill>
          <a:blip r:embed="rId3" cstate="print"/>
          <a:srcRect/>
          <a:stretch>
            <a:fillRect/>
          </a:stretch>
        </p:blipFill>
        <p:spPr bwMode="auto">
          <a:xfrm>
            <a:off x="611188" y="1773238"/>
            <a:ext cx="2808287" cy="2800350"/>
          </a:xfrm>
          <a:prstGeom prst="rect">
            <a:avLst/>
          </a:prstGeom>
          <a:noFill/>
          <a:ln w="9525">
            <a:noFill/>
            <a:miter lim="800000"/>
            <a:headEnd/>
            <a:tailEnd/>
          </a:ln>
        </p:spPr>
      </p:pic>
      <p:sp>
        <p:nvSpPr>
          <p:cNvPr id="15" name="Rectangle 14"/>
          <p:cNvSpPr/>
          <p:nvPr/>
        </p:nvSpPr>
        <p:spPr>
          <a:xfrm>
            <a:off x="2505539" y="44624"/>
            <a:ext cx="4160241"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endPar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0469" y="-27384"/>
            <a:ext cx="4087529"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Prime Factors</a:t>
            </a:r>
          </a:p>
        </p:txBody>
      </p:sp>
      <p:sp>
        <p:nvSpPr>
          <p:cNvPr id="10" name="Rectangle 9"/>
          <p:cNvSpPr/>
          <p:nvPr/>
        </p:nvSpPr>
        <p:spPr>
          <a:xfrm>
            <a:off x="468313" y="836613"/>
            <a:ext cx="8207375" cy="576103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76803" name="Rectangle 10"/>
          <p:cNvSpPr>
            <a:spLocks noChangeArrowheads="1"/>
          </p:cNvSpPr>
          <p:nvPr/>
        </p:nvSpPr>
        <p:spPr bwMode="auto">
          <a:xfrm>
            <a:off x="1547813" y="1404938"/>
            <a:ext cx="6840537" cy="1016000"/>
          </a:xfrm>
          <a:prstGeom prst="rect">
            <a:avLst/>
          </a:prstGeom>
          <a:noFill/>
          <a:ln w="9525">
            <a:noFill/>
            <a:miter lim="800000"/>
            <a:headEnd/>
            <a:tailEnd/>
          </a:ln>
        </p:spPr>
        <p:txBody>
          <a:bodyPr>
            <a:spAutoFit/>
          </a:bodyPr>
          <a:lstStyle/>
          <a:p>
            <a:r>
              <a:rPr lang="en-US" sz="2000">
                <a:latin typeface="Calibri" pitchFamily="34" charset="0"/>
              </a:rPr>
              <a:t>Create at least ten multiplication equations that use only prime factors (prime number x a prime number) using the following table layout:</a:t>
            </a:r>
          </a:p>
        </p:txBody>
      </p:sp>
      <p:sp>
        <p:nvSpPr>
          <p:cNvPr id="76804" name="Rectangle 6"/>
          <p:cNvSpPr>
            <a:spLocks noChangeArrowheads="1"/>
          </p:cNvSpPr>
          <p:nvPr/>
        </p:nvSpPr>
        <p:spPr bwMode="auto">
          <a:xfrm>
            <a:off x="2700338" y="908050"/>
            <a:ext cx="3360737" cy="461963"/>
          </a:xfrm>
          <a:prstGeom prst="rect">
            <a:avLst/>
          </a:prstGeom>
          <a:noFill/>
          <a:ln w="9525">
            <a:noFill/>
            <a:miter lim="800000"/>
            <a:headEnd/>
            <a:tailEnd/>
          </a:ln>
        </p:spPr>
        <p:txBody>
          <a:bodyPr wrap="none">
            <a:spAutoFit/>
          </a:bodyPr>
          <a:lstStyle/>
          <a:p>
            <a:r>
              <a:rPr lang="en-GB" sz="2400">
                <a:solidFill>
                  <a:srgbClr val="FF0000"/>
                </a:solidFill>
                <a:latin typeface="Harrington"/>
              </a:rPr>
              <a:t>Heading: Prime Factors</a:t>
            </a:r>
            <a:endParaRPr lang="en-GB" sz="2400">
              <a:solidFill>
                <a:srgbClr val="FFC000"/>
              </a:solidFill>
              <a:latin typeface="Harrington"/>
            </a:endParaRPr>
          </a:p>
        </p:txBody>
      </p:sp>
      <p:pic>
        <p:nvPicPr>
          <p:cNvPr id="76805" name="Picture 5"/>
          <p:cNvPicPr>
            <a:picLocks noChangeAspect="1"/>
          </p:cNvPicPr>
          <p:nvPr/>
        </p:nvPicPr>
        <p:blipFill>
          <a:blip r:embed="rId2" cstate="print"/>
          <a:srcRect/>
          <a:stretch>
            <a:fillRect/>
          </a:stretch>
        </p:blipFill>
        <p:spPr bwMode="auto">
          <a:xfrm>
            <a:off x="611188" y="1412875"/>
            <a:ext cx="865187" cy="1144588"/>
          </a:xfrm>
          <a:prstGeom prst="rect">
            <a:avLst/>
          </a:prstGeom>
          <a:noFill/>
          <a:ln w="9525">
            <a:noFill/>
            <a:miter lim="800000"/>
            <a:headEnd/>
            <a:tailEnd/>
          </a:ln>
        </p:spPr>
      </p:pic>
      <p:graphicFrame>
        <p:nvGraphicFramePr>
          <p:cNvPr id="15" name="Table 14"/>
          <p:cNvGraphicFramePr>
            <a:graphicFrameLocks noGrp="1"/>
          </p:cNvGraphicFramePr>
          <p:nvPr/>
        </p:nvGraphicFramePr>
        <p:xfrm>
          <a:off x="3708400" y="2492375"/>
          <a:ext cx="4536504" cy="3787512"/>
        </p:xfrm>
        <a:graphic>
          <a:graphicData uri="http://schemas.openxmlformats.org/drawingml/2006/table">
            <a:tbl>
              <a:tblPr firstRow="1" bandRow="1">
                <a:tableStyleId>{5C22544A-7EE6-4342-B048-85BDC9FD1C3A}</a:tableStyleId>
              </a:tblPr>
              <a:tblGrid>
                <a:gridCol w="1512168"/>
                <a:gridCol w="1512168"/>
                <a:gridCol w="1512168"/>
              </a:tblGrid>
              <a:tr h="478852">
                <a:tc>
                  <a:txBody>
                    <a:bodyPr/>
                    <a:lstStyle/>
                    <a:p>
                      <a:pPr algn="ctr"/>
                      <a:r>
                        <a:rPr lang="en-US" dirty="0" smtClean="0"/>
                        <a:t>Prime Factor</a:t>
                      </a:r>
                      <a:r>
                        <a:rPr lang="en-US" baseline="0" dirty="0" smtClean="0"/>
                        <a:t>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Prime Factor 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Answer </a:t>
                      </a:r>
                    </a:p>
                    <a:p>
                      <a:pPr algn="ctr"/>
                      <a:r>
                        <a:rPr lang="en-US" dirty="0" smtClean="0"/>
                        <a:t>(Composite Number)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6840" name="Picture 2"/>
          <p:cNvPicPr>
            <a:picLocks noChangeAspect="1" noChangeArrowheads="1"/>
          </p:cNvPicPr>
          <p:nvPr/>
        </p:nvPicPr>
        <p:blipFill>
          <a:blip r:embed="rId3" cstate="print"/>
          <a:srcRect/>
          <a:stretch>
            <a:fillRect/>
          </a:stretch>
        </p:blipFill>
        <p:spPr bwMode="auto">
          <a:xfrm>
            <a:off x="684213" y="2924175"/>
            <a:ext cx="2808287" cy="280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0469" y="-27384"/>
            <a:ext cx="4087529"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Prime Factors</a:t>
            </a:r>
          </a:p>
        </p:txBody>
      </p:sp>
      <p:sp>
        <p:nvSpPr>
          <p:cNvPr id="10" name="Rectangle 9"/>
          <p:cNvSpPr/>
          <p:nvPr/>
        </p:nvSpPr>
        <p:spPr>
          <a:xfrm>
            <a:off x="468313" y="836613"/>
            <a:ext cx="8207375" cy="576103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77827" name="Rectangle 10"/>
          <p:cNvSpPr>
            <a:spLocks noChangeArrowheads="1"/>
          </p:cNvSpPr>
          <p:nvPr/>
        </p:nvSpPr>
        <p:spPr bwMode="auto">
          <a:xfrm>
            <a:off x="684213" y="1196975"/>
            <a:ext cx="7775575" cy="1938338"/>
          </a:xfrm>
          <a:prstGeom prst="rect">
            <a:avLst/>
          </a:prstGeom>
          <a:noFill/>
          <a:ln w="9525">
            <a:noFill/>
            <a:miter lim="800000"/>
            <a:headEnd/>
            <a:tailEnd/>
          </a:ln>
        </p:spPr>
        <p:txBody>
          <a:bodyPr>
            <a:spAutoFit/>
          </a:bodyPr>
          <a:lstStyle/>
          <a:p>
            <a:pPr algn="ctr"/>
            <a:r>
              <a:rPr lang="en-US" sz="2000">
                <a:latin typeface="Calibri" pitchFamily="34" charset="0"/>
              </a:rPr>
              <a:t>Let’s see which students really understand prime factors!</a:t>
            </a:r>
          </a:p>
          <a:p>
            <a:pPr algn="ctr"/>
            <a:endParaRPr lang="en-US" sz="2000">
              <a:latin typeface="Calibri" pitchFamily="34" charset="0"/>
            </a:endParaRPr>
          </a:p>
          <a:p>
            <a:pPr algn="ctr"/>
            <a:r>
              <a:rPr lang="en-US" sz="2000">
                <a:latin typeface="Calibri" pitchFamily="34" charset="0"/>
              </a:rPr>
              <a:t>Read the following sentence carefully! What is it really asking you?</a:t>
            </a:r>
          </a:p>
          <a:p>
            <a:pPr algn="ctr"/>
            <a:endParaRPr lang="en-US" sz="2000">
              <a:latin typeface="Calibri" pitchFamily="34" charset="0"/>
            </a:endParaRPr>
          </a:p>
          <a:p>
            <a:pPr algn="ctr"/>
            <a:r>
              <a:rPr lang="en-US" sz="2000">
                <a:latin typeface="Calibri" pitchFamily="34" charset="0"/>
              </a:rPr>
              <a:t>You have 5 minutes to write down all of the </a:t>
            </a:r>
            <a:r>
              <a:rPr lang="en-US" sz="2000" b="1">
                <a:latin typeface="Calibri" pitchFamily="34" charset="0"/>
              </a:rPr>
              <a:t>prime factors</a:t>
            </a:r>
            <a:r>
              <a:rPr lang="en-US" sz="2000">
                <a:latin typeface="Calibri" pitchFamily="34" charset="0"/>
              </a:rPr>
              <a:t> (not factors, </a:t>
            </a:r>
            <a:r>
              <a:rPr lang="en-US" sz="2000" b="1" u="sng">
                <a:latin typeface="Calibri" pitchFamily="34" charset="0"/>
              </a:rPr>
              <a:t>prime</a:t>
            </a:r>
            <a:r>
              <a:rPr lang="en-US" sz="2000">
                <a:latin typeface="Calibri" pitchFamily="34" charset="0"/>
              </a:rPr>
              <a:t> factors) for the number 100.</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9879" y="-27384"/>
            <a:ext cx="7248716"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Prime Factors: Method 1</a:t>
            </a:r>
          </a:p>
        </p:txBody>
      </p:sp>
      <p:sp>
        <p:nvSpPr>
          <p:cNvPr id="78850" name="Rectangle 10"/>
          <p:cNvSpPr>
            <a:spLocks noChangeArrowheads="1"/>
          </p:cNvSpPr>
          <p:nvPr/>
        </p:nvSpPr>
        <p:spPr bwMode="auto">
          <a:xfrm>
            <a:off x="684213" y="1157288"/>
            <a:ext cx="7775575" cy="400050"/>
          </a:xfrm>
          <a:prstGeom prst="rect">
            <a:avLst/>
          </a:prstGeom>
          <a:noFill/>
          <a:ln w="9525">
            <a:noFill/>
            <a:miter lim="800000"/>
            <a:headEnd/>
            <a:tailEnd/>
          </a:ln>
        </p:spPr>
        <p:txBody>
          <a:bodyPr>
            <a:spAutoFit/>
          </a:bodyPr>
          <a:lstStyle/>
          <a:p>
            <a:pPr algn="ctr"/>
            <a:r>
              <a:rPr lang="en-US" sz="2000">
                <a:latin typeface="Calibri" pitchFamily="34" charset="0"/>
              </a:rPr>
              <a:t>What are the </a:t>
            </a:r>
            <a:r>
              <a:rPr lang="en-US" sz="2000" b="1">
                <a:latin typeface="Calibri" pitchFamily="34" charset="0"/>
              </a:rPr>
              <a:t>prime factors</a:t>
            </a:r>
            <a:r>
              <a:rPr lang="en-US" sz="2000">
                <a:latin typeface="Calibri" pitchFamily="34" charset="0"/>
              </a:rPr>
              <a:t> for the number 100.</a:t>
            </a:r>
          </a:p>
        </p:txBody>
      </p:sp>
      <p:sp>
        <p:nvSpPr>
          <p:cNvPr id="78851" name="Rectangle 4"/>
          <p:cNvSpPr>
            <a:spLocks noChangeArrowheads="1"/>
          </p:cNvSpPr>
          <p:nvPr/>
        </p:nvSpPr>
        <p:spPr bwMode="auto">
          <a:xfrm>
            <a:off x="684213" y="1844675"/>
            <a:ext cx="7559675" cy="1477963"/>
          </a:xfrm>
          <a:prstGeom prst="rect">
            <a:avLst/>
          </a:prstGeom>
          <a:noFill/>
          <a:ln w="9525">
            <a:noFill/>
            <a:miter lim="800000"/>
            <a:headEnd/>
            <a:tailEnd/>
          </a:ln>
        </p:spPr>
        <p:txBody>
          <a:bodyPr>
            <a:spAutoFit/>
          </a:bodyPr>
          <a:lstStyle/>
          <a:p>
            <a:pPr algn="ctr"/>
            <a:r>
              <a:rPr lang="en-GB">
                <a:solidFill>
                  <a:srgbClr val="FF0000"/>
                </a:solidFill>
                <a:latin typeface="Calibri" pitchFamily="34" charset="0"/>
              </a:rPr>
              <a:t>A </a:t>
            </a:r>
            <a:r>
              <a:rPr lang="en-GB" b="1" u="sng">
                <a:solidFill>
                  <a:srgbClr val="FF0000"/>
                </a:solidFill>
                <a:latin typeface="Calibri" pitchFamily="34" charset="0"/>
              </a:rPr>
              <a:t>prime</a:t>
            </a:r>
            <a:r>
              <a:rPr lang="en-GB">
                <a:solidFill>
                  <a:srgbClr val="FF0000"/>
                </a:solidFill>
                <a:latin typeface="Calibri" pitchFamily="34" charset="0"/>
              </a:rPr>
              <a:t> factor is (a factor that is also a </a:t>
            </a:r>
            <a:r>
              <a:rPr lang="en-GB" b="1" u="sng">
                <a:solidFill>
                  <a:srgbClr val="FF0000"/>
                </a:solidFill>
                <a:latin typeface="Calibri" pitchFamily="34" charset="0"/>
              </a:rPr>
              <a:t>prime </a:t>
            </a:r>
            <a:r>
              <a:rPr lang="en-GB">
                <a:solidFill>
                  <a:srgbClr val="FF0000"/>
                </a:solidFill>
                <a:latin typeface="Calibri" pitchFamily="34" charset="0"/>
              </a:rPr>
              <a:t>number). </a:t>
            </a:r>
          </a:p>
          <a:p>
            <a:pPr algn="ctr"/>
            <a:endParaRPr lang="en-GB">
              <a:solidFill>
                <a:srgbClr val="FF0000"/>
              </a:solidFill>
              <a:latin typeface="Calibri" pitchFamily="34" charset="0"/>
            </a:endParaRPr>
          </a:p>
          <a:p>
            <a:pPr algn="ctr"/>
            <a:r>
              <a:rPr lang="en-GB">
                <a:solidFill>
                  <a:srgbClr val="FF0000"/>
                </a:solidFill>
                <a:latin typeface="Calibri" pitchFamily="34" charset="0"/>
              </a:rPr>
              <a:t>Therefore the </a:t>
            </a:r>
            <a:r>
              <a:rPr lang="en-GB" b="1" u="sng">
                <a:solidFill>
                  <a:srgbClr val="FF0000"/>
                </a:solidFill>
                <a:latin typeface="Calibri" pitchFamily="34" charset="0"/>
              </a:rPr>
              <a:t>prime</a:t>
            </a:r>
            <a:r>
              <a:rPr lang="en-GB">
                <a:solidFill>
                  <a:srgbClr val="FF0000"/>
                </a:solidFill>
                <a:latin typeface="Calibri" pitchFamily="34" charset="0"/>
              </a:rPr>
              <a:t> factors of 100 are 2 &amp; 5 </a:t>
            </a:r>
          </a:p>
          <a:p>
            <a:pPr algn="ctr"/>
            <a:endParaRPr lang="en-GB">
              <a:solidFill>
                <a:srgbClr val="FF0000"/>
              </a:solidFill>
              <a:latin typeface="Calibri" pitchFamily="34" charset="0"/>
            </a:endParaRPr>
          </a:p>
          <a:p>
            <a:pPr algn="ctr"/>
            <a:r>
              <a:rPr lang="en-GB">
                <a:solidFill>
                  <a:srgbClr val="FF0000"/>
                </a:solidFill>
                <a:latin typeface="Calibri" pitchFamily="34" charset="0"/>
              </a:rPr>
              <a:t>(1, 10, 20, 25 ,50 and 100 are not: they are composite numbers)</a:t>
            </a:r>
            <a:endParaRPr lang="en-US">
              <a:solidFill>
                <a:srgbClr val="FF0000"/>
              </a:solidFill>
              <a:latin typeface="Calibri" pitchFamily="34" charset="0"/>
            </a:endParaRPr>
          </a:p>
        </p:txBody>
      </p:sp>
      <p:pic>
        <p:nvPicPr>
          <p:cNvPr id="78852" name="Picture 2"/>
          <p:cNvPicPr>
            <a:picLocks noChangeAspect="1" noChangeArrowheads="1"/>
          </p:cNvPicPr>
          <p:nvPr/>
        </p:nvPicPr>
        <p:blipFill>
          <a:blip r:embed="rId2" cstate="print"/>
          <a:srcRect/>
          <a:stretch>
            <a:fillRect/>
          </a:stretch>
        </p:blipFill>
        <p:spPr bwMode="auto">
          <a:xfrm>
            <a:off x="611188" y="3644900"/>
            <a:ext cx="2590800" cy="2584450"/>
          </a:xfrm>
          <a:prstGeom prst="rect">
            <a:avLst/>
          </a:prstGeom>
          <a:noFill/>
          <a:ln w="9525">
            <a:noFill/>
            <a:miter lim="800000"/>
            <a:headEnd/>
            <a:tailEnd/>
          </a:ln>
        </p:spPr>
      </p:pic>
      <p:sp>
        <p:nvSpPr>
          <p:cNvPr id="7" name="Rectangle 6"/>
          <p:cNvSpPr/>
          <p:nvPr/>
        </p:nvSpPr>
        <p:spPr>
          <a:xfrm>
            <a:off x="3348038" y="3644900"/>
            <a:ext cx="5048250" cy="2586038"/>
          </a:xfrm>
          <a:prstGeom prst="rect">
            <a:avLst/>
          </a:prstGeom>
          <a:ln>
            <a:solidFill>
              <a:srgbClr val="0070C0"/>
            </a:solidFill>
          </a:ln>
        </p:spPr>
        <p:txBody>
          <a:bodyPr>
            <a:spAutoFit/>
          </a:bodyPr>
          <a:lstStyle/>
          <a:p>
            <a:pPr algn="ctr" fontAlgn="auto">
              <a:spcBef>
                <a:spcPts val="0"/>
              </a:spcBef>
              <a:spcAft>
                <a:spcPts val="0"/>
              </a:spcAft>
              <a:defRPr/>
            </a:pPr>
            <a:r>
              <a:rPr lang="en-GB" b="1" u="sng" dirty="0">
                <a:solidFill>
                  <a:srgbClr val="FF0000"/>
                </a:solidFill>
                <a:latin typeface="+mn-lt"/>
                <a:cs typeface="+mn-cs"/>
              </a:rPr>
              <a:t>Why are 2 and 5 the only prime factors of 100?</a:t>
            </a:r>
          </a:p>
          <a:p>
            <a:pPr fontAlgn="auto">
              <a:spcBef>
                <a:spcPts val="0"/>
              </a:spcBef>
              <a:spcAft>
                <a:spcPts val="0"/>
              </a:spcAft>
              <a:defRPr/>
            </a:pPr>
            <a:endParaRPr lang="en-GB" dirty="0">
              <a:solidFill>
                <a:srgbClr val="FF0000"/>
              </a:solidFill>
              <a:latin typeface="+mn-lt"/>
              <a:cs typeface="+mn-cs"/>
            </a:endParaRPr>
          </a:p>
          <a:p>
            <a:pPr fontAlgn="auto">
              <a:spcBef>
                <a:spcPts val="0"/>
              </a:spcBef>
              <a:spcAft>
                <a:spcPts val="0"/>
              </a:spcAft>
              <a:defRPr/>
            </a:pPr>
            <a:r>
              <a:rPr lang="en-US" dirty="0">
                <a:latin typeface="+mn-lt"/>
                <a:cs typeface="+mn-cs"/>
              </a:rPr>
              <a:t>The 9 </a:t>
            </a:r>
            <a:r>
              <a:rPr lang="en-US" b="1" dirty="0">
                <a:latin typeface="+mn-lt"/>
                <a:cs typeface="+mn-cs"/>
              </a:rPr>
              <a:t>factors</a:t>
            </a:r>
            <a:r>
              <a:rPr lang="en-US" dirty="0">
                <a:latin typeface="+mn-lt"/>
                <a:cs typeface="+mn-cs"/>
              </a:rPr>
              <a:t> of 100 are </a:t>
            </a:r>
            <a:r>
              <a:rPr lang="en-US" dirty="0">
                <a:solidFill>
                  <a:srgbClr val="0070C0"/>
                </a:solidFill>
                <a:latin typeface="+mn-lt"/>
                <a:cs typeface="+mn-cs"/>
              </a:rPr>
              <a:t>1</a:t>
            </a:r>
            <a:r>
              <a:rPr lang="en-US" dirty="0">
                <a:latin typeface="+mn-lt"/>
                <a:cs typeface="+mn-cs"/>
              </a:rPr>
              <a:t>, </a:t>
            </a:r>
            <a:r>
              <a:rPr lang="en-US" dirty="0">
                <a:solidFill>
                  <a:schemeClr val="bg2">
                    <a:lumMod val="50000"/>
                  </a:schemeClr>
                </a:solidFill>
                <a:latin typeface="+mn-lt"/>
                <a:cs typeface="+mn-cs"/>
              </a:rPr>
              <a:t>2</a:t>
            </a:r>
            <a:r>
              <a:rPr lang="en-US" dirty="0">
                <a:latin typeface="+mn-lt"/>
                <a:cs typeface="+mn-cs"/>
              </a:rPr>
              <a:t>, </a:t>
            </a:r>
            <a:r>
              <a:rPr lang="en-US" dirty="0">
                <a:solidFill>
                  <a:schemeClr val="tx1">
                    <a:lumMod val="65000"/>
                    <a:lumOff val="35000"/>
                  </a:schemeClr>
                </a:solidFill>
                <a:latin typeface="+mn-lt"/>
                <a:cs typeface="+mn-cs"/>
              </a:rPr>
              <a:t>4</a:t>
            </a:r>
            <a:r>
              <a:rPr lang="en-US" dirty="0">
                <a:latin typeface="+mn-lt"/>
                <a:cs typeface="+mn-cs"/>
              </a:rPr>
              <a:t>, </a:t>
            </a:r>
            <a:r>
              <a:rPr lang="en-US" dirty="0">
                <a:solidFill>
                  <a:srgbClr val="996633"/>
                </a:solidFill>
                <a:latin typeface="+mn-lt"/>
                <a:cs typeface="+mn-cs"/>
              </a:rPr>
              <a:t>5</a:t>
            </a:r>
            <a:r>
              <a:rPr lang="en-US" dirty="0">
                <a:latin typeface="+mn-lt"/>
                <a:cs typeface="+mn-cs"/>
              </a:rPr>
              <a:t>, </a:t>
            </a:r>
            <a:r>
              <a:rPr lang="en-US" dirty="0">
                <a:solidFill>
                  <a:schemeClr val="accent3"/>
                </a:solidFill>
                <a:latin typeface="+mn-lt"/>
                <a:cs typeface="+mn-cs"/>
              </a:rPr>
              <a:t>10</a:t>
            </a:r>
            <a:r>
              <a:rPr lang="en-US" dirty="0">
                <a:latin typeface="+mn-lt"/>
                <a:cs typeface="+mn-cs"/>
              </a:rPr>
              <a:t>, </a:t>
            </a:r>
            <a:r>
              <a:rPr lang="en-US" dirty="0">
                <a:solidFill>
                  <a:srgbClr val="CC0099"/>
                </a:solidFill>
                <a:latin typeface="+mn-lt"/>
                <a:cs typeface="+mn-cs"/>
              </a:rPr>
              <a:t>20</a:t>
            </a:r>
            <a:r>
              <a:rPr lang="en-US" dirty="0">
                <a:latin typeface="+mn-lt"/>
                <a:cs typeface="+mn-cs"/>
              </a:rPr>
              <a:t>, </a:t>
            </a:r>
            <a:r>
              <a:rPr lang="en-US" dirty="0">
                <a:solidFill>
                  <a:schemeClr val="accent3">
                    <a:lumMod val="75000"/>
                  </a:schemeClr>
                </a:solidFill>
                <a:latin typeface="+mn-lt"/>
                <a:cs typeface="+mn-cs"/>
              </a:rPr>
              <a:t>25</a:t>
            </a:r>
            <a:r>
              <a:rPr lang="en-US" dirty="0">
                <a:latin typeface="+mn-lt"/>
                <a:cs typeface="+mn-cs"/>
              </a:rPr>
              <a:t>, </a:t>
            </a:r>
            <a:r>
              <a:rPr lang="en-US" dirty="0">
                <a:solidFill>
                  <a:schemeClr val="accent4">
                    <a:lumMod val="75000"/>
                  </a:schemeClr>
                </a:solidFill>
                <a:latin typeface="+mn-lt"/>
                <a:cs typeface="+mn-cs"/>
              </a:rPr>
              <a:t>50</a:t>
            </a:r>
            <a:r>
              <a:rPr lang="en-US" dirty="0">
                <a:latin typeface="+mn-lt"/>
                <a:cs typeface="+mn-cs"/>
              </a:rPr>
              <a:t>, and </a:t>
            </a:r>
            <a:r>
              <a:rPr lang="en-US" dirty="0">
                <a:solidFill>
                  <a:schemeClr val="accent6">
                    <a:lumMod val="75000"/>
                  </a:schemeClr>
                </a:solidFill>
                <a:latin typeface="+mn-lt"/>
                <a:cs typeface="+mn-cs"/>
              </a:rPr>
              <a:t>100</a:t>
            </a:r>
            <a:r>
              <a:rPr lang="en-US" dirty="0">
                <a:latin typeface="+mn-lt"/>
                <a:cs typeface="+mn-cs"/>
              </a:rPr>
              <a:t> (The </a:t>
            </a:r>
            <a:r>
              <a:rPr lang="en-US" b="1" dirty="0">
                <a:latin typeface="+mn-lt"/>
                <a:cs typeface="+mn-cs"/>
              </a:rPr>
              <a:t>factor pairs</a:t>
            </a:r>
            <a:r>
              <a:rPr lang="en-US" dirty="0">
                <a:latin typeface="+mn-lt"/>
                <a:cs typeface="+mn-cs"/>
              </a:rPr>
              <a:t> of 100 are </a:t>
            </a:r>
            <a:r>
              <a:rPr lang="en-US" dirty="0">
                <a:solidFill>
                  <a:srgbClr val="0070C0"/>
                </a:solidFill>
                <a:latin typeface="+mn-lt"/>
                <a:cs typeface="+mn-cs"/>
              </a:rPr>
              <a:t>1</a:t>
            </a:r>
            <a:r>
              <a:rPr lang="en-US" dirty="0">
                <a:latin typeface="+mn-lt"/>
                <a:cs typeface="+mn-cs"/>
              </a:rPr>
              <a:t> x </a:t>
            </a:r>
            <a:r>
              <a:rPr lang="en-US" dirty="0">
                <a:solidFill>
                  <a:schemeClr val="accent6">
                    <a:lumMod val="75000"/>
                  </a:schemeClr>
                </a:solidFill>
                <a:latin typeface="+mn-lt"/>
                <a:cs typeface="+mn-cs"/>
              </a:rPr>
              <a:t>100</a:t>
            </a:r>
            <a:r>
              <a:rPr lang="en-US" dirty="0">
                <a:latin typeface="+mn-lt"/>
                <a:cs typeface="+mn-cs"/>
              </a:rPr>
              <a:t>, </a:t>
            </a:r>
            <a:r>
              <a:rPr lang="en-US" dirty="0">
                <a:solidFill>
                  <a:schemeClr val="bg2">
                    <a:lumMod val="50000"/>
                  </a:schemeClr>
                </a:solidFill>
                <a:latin typeface="+mn-lt"/>
                <a:cs typeface="+mn-cs"/>
              </a:rPr>
              <a:t>2</a:t>
            </a:r>
            <a:r>
              <a:rPr lang="en-US" dirty="0">
                <a:latin typeface="+mn-lt"/>
                <a:cs typeface="+mn-cs"/>
              </a:rPr>
              <a:t> x </a:t>
            </a:r>
            <a:r>
              <a:rPr lang="en-US" dirty="0">
                <a:solidFill>
                  <a:schemeClr val="accent4">
                    <a:lumMod val="75000"/>
                  </a:schemeClr>
                </a:solidFill>
                <a:latin typeface="+mn-lt"/>
                <a:cs typeface="+mn-cs"/>
              </a:rPr>
              <a:t>50</a:t>
            </a:r>
            <a:r>
              <a:rPr lang="en-US" dirty="0">
                <a:latin typeface="+mn-lt"/>
                <a:cs typeface="+mn-cs"/>
              </a:rPr>
              <a:t>, </a:t>
            </a:r>
            <a:r>
              <a:rPr lang="en-US" dirty="0">
                <a:solidFill>
                  <a:schemeClr val="tx1">
                    <a:lumMod val="65000"/>
                    <a:lumOff val="35000"/>
                  </a:schemeClr>
                </a:solidFill>
                <a:latin typeface="+mn-lt"/>
                <a:cs typeface="+mn-cs"/>
              </a:rPr>
              <a:t>4</a:t>
            </a:r>
            <a:r>
              <a:rPr lang="en-US" dirty="0">
                <a:latin typeface="+mn-lt"/>
                <a:cs typeface="+mn-cs"/>
              </a:rPr>
              <a:t> x </a:t>
            </a:r>
            <a:r>
              <a:rPr lang="en-US" dirty="0">
                <a:solidFill>
                  <a:schemeClr val="accent3">
                    <a:lumMod val="75000"/>
                  </a:schemeClr>
                </a:solidFill>
                <a:latin typeface="+mn-lt"/>
                <a:cs typeface="+mn-cs"/>
              </a:rPr>
              <a:t>25</a:t>
            </a:r>
            <a:r>
              <a:rPr lang="en-US" dirty="0">
                <a:latin typeface="+mn-lt"/>
                <a:cs typeface="+mn-cs"/>
              </a:rPr>
              <a:t>, </a:t>
            </a:r>
            <a:r>
              <a:rPr lang="en-US" dirty="0">
                <a:solidFill>
                  <a:srgbClr val="996633"/>
                </a:solidFill>
                <a:latin typeface="+mn-lt"/>
                <a:cs typeface="+mn-cs"/>
              </a:rPr>
              <a:t>5</a:t>
            </a:r>
            <a:r>
              <a:rPr lang="en-US" dirty="0">
                <a:latin typeface="+mn-lt"/>
                <a:cs typeface="+mn-cs"/>
              </a:rPr>
              <a:t> x </a:t>
            </a:r>
            <a:r>
              <a:rPr lang="en-US" dirty="0">
                <a:solidFill>
                  <a:srgbClr val="CC0099"/>
                </a:solidFill>
                <a:latin typeface="+mn-lt"/>
                <a:cs typeface="+mn-cs"/>
              </a:rPr>
              <a:t>20</a:t>
            </a:r>
            <a:r>
              <a:rPr lang="en-US" dirty="0">
                <a:latin typeface="+mn-lt"/>
                <a:cs typeface="+mn-cs"/>
              </a:rPr>
              <a:t>, and </a:t>
            </a:r>
            <a:r>
              <a:rPr lang="en-US" dirty="0">
                <a:solidFill>
                  <a:schemeClr val="accent3"/>
                </a:solidFill>
                <a:latin typeface="+mn-lt"/>
                <a:cs typeface="+mn-cs"/>
              </a:rPr>
              <a:t>10 x 10</a:t>
            </a:r>
            <a:r>
              <a:rPr lang="en-US" dirty="0">
                <a:latin typeface="+mn-lt"/>
                <a:cs typeface="+mn-cs"/>
              </a:rPr>
              <a:t>).</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Therefore out of all of those factors of 100 only 2 and 5 are prime numbers (prime factors).</a:t>
            </a:r>
            <a:endParaRPr lang="en-GB" dirty="0">
              <a:latin typeface="+mn-lt"/>
              <a:cs typeface="+mn-cs"/>
            </a:endParaRPr>
          </a:p>
          <a:p>
            <a:pPr algn="ctr" fontAlgn="auto">
              <a:spcBef>
                <a:spcPts val="0"/>
              </a:spcBef>
              <a:spcAft>
                <a:spcPts val="0"/>
              </a:spcAft>
              <a:defRPr/>
            </a:pPr>
            <a:endParaRPr lang="en-GB" dirty="0">
              <a:solidFill>
                <a:srgbClr val="FF0000"/>
              </a:solidFill>
              <a:latin typeface="+mn-lt"/>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p:cNvPicPr>
            <a:picLocks noChangeAspect="1" noChangeArrowheads="1"/>
          </p:cNvPicPr>
          <p:nvPr/>
        </p:nvPicPr>
        <p:blipFill>
          <a:blip r:embed="rId2" cstate="print"/>
          <a:srcRect/>
          <a:stretch>
            <a:fillRect/>
          </a:stretch>
        </p:blipFill>
        <p:spPr bwMode="auto">
          <a:xfrm>
            <a:off x="2282825" y="2641600"/>
            <a:ext cx="3729038" cy="2082800"/>
          </a:xfrm>
          <a:prstGeom prst="rect">
            <a:avLst/>
          </a:prstGeom>
          <a:noFill/>
          <a:ln w="9525">
            <a:noFill/>
            <a:miter lim="800000"/>
            <a:headEnd/>
            <a:tailEnd/>
          </a:ln>
        </p:spPr>
      </p:pic>
      <p:sp>
        <p:nvSpPr>
          <p:cNvPr id="4" name="Rectangle 3"/>
          <p:cNvSpPr/>
          <p:nvPr/>
        </p:nvSpPr>
        <p:spPr>
          <a:xfrm>
            <a:off x="819879" y="-27384"/>
            <a:ext cx="7248716"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Prime Factors: Method 2</a:t>
            </a:r>
          </a:p>
        </p:txBody>
      </p:sp>
      <p:sp>
        <p:nvSpPr>
          <p:cNvPr id="79875" name="TextBox 7"/>
          <p:cNvSpPr txBox="1">
            <a:spLocks noChangeArrowheads="1"/>
          </p:cNvSpPr>
          <p:nvPr/>
        </p:nvSpPr>
        <p:spPr bwMode="auto">
          <a:xfrm>
            <a:off x="1952625" y="2060575"/>
            <a:ext cx="4922838" cy="369888"/>
          </a:xfrm>
          <a:prstGeom prst="rect">
            <a:avLst/>
          </a:prstGeom>
          <a:noFill/>
          <a:ln w="9525">
            <a:noFill/>
            <a:miter lim="800000"/>
            <a:headEnd/>
            <a:tailEnd/>
          </a:ln>
        </p:spPr>
        <p:txBody>
          <a:bodyPr wrap="none">
            <a:spAutoFit/>
          </a:bodyPr>
          <a:lstStyle/>
          <a:p>
            <a:r>
              <a:rPr lang="en-US">
                <a:latin typeface="Calibri" pitchFamily="34" charset="0"/>
              </a:rPr>
              <a:t>Factor trees can help us identify the </a:t>
            </a:r>
            <a:r>
              <a:rPr lang="en-US" b="1" u="sng">
                <a:solidFill>
                  <a:srgbClr val="00B050"/>
                </a:solidFill>
                <a:latin typeface="Calibri" pitchFamily="34" charset="0"/>
              </a:rPr>
              <a:t>prime factors.</a:t>
            </a:r>
          </a:p>
        </p:txBody>
      </p:sp>
      <p:pic>
        <p:nvPicPr>
          <p:cNvPr id="79876" name="Picture 6"/>
          <p:cNvPicPr>
            <a:picLocks noChangeAspect="1" noChangeArrowheads="1"/>
          </p:cNvPicPr>
          <p:nvPr/>
        </p:nvPicPr>
        <p:blipFill>
          <a:blip r:embed="rId3" cstate="print"/>
          <a:srcRect/>
          <a:stretch>
            <a:fillRect/>
          </a:stretch>
        </p:blipFill>
        <p:spPr bwMode="auto">
          <a:xfrm>
            <a:off x="4932363" y="3573463"/>
            <a:ext cx="3276600" cy="285750"/>
          </a:xfrm>
          <a:prstGeom prst="rect">
            <a:avLst/>
          </a:prstGeom>
          <a:noFill/>
          <a:ln w="9525">
            <a:noFill/>
            <a:miter lim="800000"/>
            <a:headEnd/>
            <a:tailEnd/>
          </a:ln>
        </p:spPr>
      </p:pic>
      <p:sp>
        <p:nvSpPr>
          <p:cNvPr id="79877" name="TextBox 13"/>
          <p:cNvSpPr txBox="1">
            <a:spLocks noChangeArrowheads="1"/>
          </p:cNvSpPr>
          <p:nvPr/>
        </p:nvSpPr>
        <p:spPr bwMode="auto">
          <a:xfrm>
            <a:off x="3924300" y="3563938"/>
            <a:ext cx="284163" cy="369887"/>
          </a:xfrm>
          <a:prstGeom prst="rect">
            <a:avLst/>
          </a:prstGeom>
          <a:noFill/>
          <a:ln w="9525">
            <a:noFill/>
            <a:miter lim="800000"/>
            <a:headEnd/>
            <a:tailEnd/>
          </a:ln>
        </p:spPr>
        <p:txBody>
          <a:bodyPr wrap="none">
            <a:spAutoFit/>
          </a:bodyPr>
          <a:lstStyle/>
          <a:p>
            <a:r>
              <a:rPr lang="en-US">
                <a:latin typeface="Calibri" pitchFamily="34" charset="0"/>
              </a:rPr>
              <a:t>x</a:t>
            </a:r>
          </a:p>
        </p:txBody>
      </p:sp>
      <p:pic>
        <p:nvPicPr>
          <p:cNvPr id="79878" name="Picture 7"/>
          <p:cNvPicPr>
            <a:picLocks noChangeAspect="1" noChangeArrowheads="1"/>
          </p:cNvPicPr>
          <p:nvPr/>
        </p:nvPicPr>
        <p:blipFill>
          <a:blip r:embed="rId4" cstate="print"/>
          <a:srcRect/>
          <a:stretch>
            <a:fillRect/>
          </a:stretch>
        </p:blipFill>
        <p:spPr bwMode="auto">
          <a:xfrm>
            <a:off x="611188" y="4437063"/>
            <a:ext cx="2232025" cy="227012"/>
          </a:xfrm>
          <a:prstGeom prst="rect">
            <a:avLst/>
          </a:prstGeom>
          <a:noFill/>
          <a:ln w="9525">
            <a:noFill/>
            <a:miter lim="800000"/>
            <a:headEnd/>
            <a:tailEnd/>
          </a:ln>
        </p:spPr>
      </p:pic>
      <p:pic>
        <p:nvPicPr>
          <p:cNvPr id="79879" name="Picture 8"/>
          <p:cNvPicPr>
            <a:picLocks noChangeAspect="1" noChangeArrowheads="1"/>
          </p:cNvPicPr>
          <p:nvPr/>
        </p:nvPicPr>
        <p:blipFill>
          <a:blip r:embed="rId5" cstate="print"/>
          <a:srcRect/>
          <a:stretch>
            <a:fillRect/>
          </a:stretch>
        </p:blipFill>
        <p:spPr bwMode="auto">
          <a:xfrm>
            <a:off x="5292725" y="4292600"/>
            <a:ext cx="2562225" cy="266700"/>
          </a:xfrm>
          <a:prstGeom prst="rect">
            <a:avLst/>
          </a:prstGeom>
          <a:noFill/>
          <a:ln w="9525">
            <a:noFill/>
            <a:miter lim="800000"/>
            <a:headEnd/>
            <a:tailEnd/>
          </a:ln>
        </p:spPr>
      </p:pic>
      <p:pic>
        <p:nvPicPr>
          <p:cNvPr id="79880" name="Picture 9"/>
          <p:cNvPicPr>
            <a:picLocks noChangeAspect="1" noChangeArrowheads="1"/>
          </p:cNvPicPr>
          <p:nvPr/>
        </p:nvPicPr>
        <p:blipFill>
          <a:blip r:embed="rId6" cstate="print"/>
          <a:srcRect/>
          <a:stretch>
            <a:fillRect/>
          </a:stretch>
        </p:blipFill>
        <p:spPr bwMode="auto">
          <a:xfrm>
            <a:off x="1187450" y="5300663"/>
            <a:ext cx="6999288" cy="504825"/>
          </a:xfrm>
          <a:prstGeom prst="rect">
            <a:avLst/>
          </a:prstGeom>
          <a:noFill/>
          <a:ln w="9525">
            <a:noFill/>
            <a:miter lim="800000"/>
            <a:headEnd/>
            <a:tailEnd/>
          </a:ln>
        </p:spPr>
      </p:pic>
      <p:sp>
        <p:nvSpPr>
          <p:cNvPr id="79881" name="TextBox 18"/>
          <p:cNvSpPr txBox="1">
            <a:spLocks noChangeArrowheads="1"/>
          </p:cNvSpPr>
          <p:nvPr/>
        </p:nvSpPr>
        <p:spPr bwMode="auto">
          <a:xfrm>
            <a:off x="7642225" y="4211638"/>
            <a:ext cx="242888" cy="369887"/>
          </a:xfrm>
          <a:prstGeom prst="rect">
            <a:avLst/>
          </a:prstGeom>
          <a:noFill/>
          <a:ln w="9525">
            <a:noFill/>
            <a:miter lim="800000"/>
            <a:headEnd/>
            <a:tailEnd/>
          </a:ln>
        </p:spPr>
        <p:txBody>
          <a:bodyPr wrap="none">
            <a:spAutoFit/>
          </a:bodyPr>
          <a:lstStyle/>
          <a:p>
            <a:r>
              <a:rPr lang="en-US">
                <a:latin typeface="Calibri" pitchFamily="34" charset="0"/>
              </a:rPr>
              <a:t>.</a:t>
            </a:r>
          </a:p>
        </p:txBody>
      </p:sp>
      <p:sp>
        <p:nvSpPr>
          <p:cNvPr id="79882" name="TextBox 19"/>
          <p:cNvSpPr txBox="1">
            <a:spLocks noChangeArrowheads="1"/>
          </p:cNvSpPr>
          <p:nvPr/>
        </p:nvSpPr>
        <p:spPr bwMode="auto">
          <a:xfrm>
            <a:off x="2627313" y="4365625"/>
            <a:ext cx="242887" cy="368300"/>
          </a:xfrm>
          <a:prstGeom prst="rect">
            <a:avLst/>
          </a:prstGeom>
          <a:noFill/>
          <a:ln w="9525">
            <a:noFill/>
            <a:miter lim="800000"/>
            <a:headEnd/>
            <a:tailEnd/>
          </a:ln>
        </p:spPr>
        <p:txBody>
          <a:bodyPr wrap="none">
            <a:spAutoFit/>
          </a:bodyPr>
          <a:lstStyle/>
          <a:p>
            <a:r>
              <a:rPr lang="en-US">
                <a:latin typeface="Calibri" pitchFamily="34" charset="0"/>
              </a:rPr>
              <a:t>.</a:t>
            </a:r>
          </a:p>
        </p:txBody>
      </p:sp>
      <p:sp>
        <p:nvSpPr>
          <p:cNvPr id="79883" name="TextBox 20"/>
          <p:cNvSpPr txBox="1">
            <a:spLocks noChangeArrowheads="1"/>
          </p:cNvSpPr>
          <p:nvPr/>
        </p:nvSpPr>
        <p:spPr bwMode="auto">
          <a:xfrm>
            <a:off x="7885113" y="3563938"/>
            <a:ext cx="241300" cy="369887"/>
          </a:xfrm>
          <a:prstGeom prst="rect">
            <a:avLst/>
          </a:prstGeom>
          <a:noFill/>
          <a:ln w="9525">
            <a:noFill/>
            <a:miter lim="800000"/>
            <a:headEnd/>
            <a:tailEnd/>
          </a:ln>
        </p:spPr>
        <p:txBody>
          <a:bodyPr wrap="none">
            <a:spAutoFit/>
          </a:bodyPr>
          <a:lstStyle/>
          <a:p>
            <a:r>
              <a:rPr lang="en-US">
                <a:latin typeface="Calibri" pitchFamily="34" charset="0"/>
              </a:rPr>
              <a:t>.</a:t>
            </a:r>
          </a:p>
        </p:txBody>
      </p:sp>
      <p:sp>
        <p:nvSpPr>
          <p:cNvPr id="79884" name="TextBox 21"/>
          <p:cNvSpPr txBox="1">
            <a:spLocks noChangeArrowheads="1"/>
          </p:cNvSpPr>
          <p:nvPr/>
        </p:nvSpPr>
        <p:spPr bwMode="auto">
          <a:xfrm>
            <a:off x="7956550" y="5229225"/>
            <a:ext cx="282575" cy="554038"/>
          </a:xfrm>
          <a:prstGeom prst="rect">
            <a:avLst/>
          </a:prstGeom>
          <a:noFill/>
          <a:ln w="9525">
            <a:noFill/>
            <a:miter lim="800000"/>
            <a:headEnd/>
            <a:tailEnd/>
          </a:ln>
        </p:spPr>
        <p:txBody>
          <a:bodyPr wrap="none">
            <a:spAutoFit/>
          </a:bodyPr>
          <a:lstStyle/>
          <a:p>
            <a:r>
              <a:rPr lang="en-US" sz="3000">
                <a:latin typeface="Calibri" pitchFamily="34" charset="0"/>
              </a:rPr>
              <a:t>.</a:t>
            </a:r>
          </a:p>
        </p:txBody>
      </p:sp>
      <p:sp>
        <p:nvSpPr>
          <p:cNvPr id="79885" name="Rectangle 22"/>
          <p:cNvSpPr>
            <a:spLocks noChangeArrowheads="1"/>
          </p:cNvSpPr>
          <p:nvPr/>
        </p:nvSpPr>
        <p:spPr bwMode="auto">
          <a:xfrm>
            <a:off x="755650" y="6156325"/>
            <a:ext cx="7704138" cy="368300"/>
          </a:xfrm>
          <a:prstGeom prst="rect">
            <a:avLst/>
          </a:prstGeom>
          <a:noFill/>
          <a:ln w="9525">
            <a:noFill/>
            <a:miter lim="800000"/>
            <a:headEnd/>
            <a:tailEnd/>
          </a:ln>
        </p:spPr>
        <p:txBody>
          <a:bodyPr>
            <a:spAutoFit/>
          </a:bodyPr>
          <a:lstStyle/>
          <a:p>
            <a:r>
              <a:rPr lang="en-US" dirty="0">
                <a:latin typeface="Calibri" pitchFamily="34" charset="0"/>
                <a:hlinkClick r:id="rId7"/>
              </a:rPr>
              <a:t>http</a:t>
            </a:r>
            <a:r>
              <a:rPr lang="en-US" dirty="0" smtClean="0">
                <a:latin typeface="Calibri" pitchFamily="34" charset="0"/>
                <a:hlinkClick r:id="rId7"/>
              </a:rPr>
              <a:t>:÷÷www.analyzemath.com÷Calculators_3÷prime_factors.html</a:t>
            </a:r>
            <a:r>
              <a:rPr lang="en-US" dirty="0" smtClean="0">
                <a:latin typeface="Calibri" pitchFamily="34" charset="0"/>
              </a:rPr>
              <a:t> </a:t>
            </a:r>
            <a:endParaRPr lang="en-US" dirty="0">
              <a:latin typeface="Calibri" pitchFamily="34" charset="0"/>
            </a:endParaRPr>
          </a:p>
        </p:txBody>
      </p:sp>
      <p:sp>
        <p:nvSpPr>
          <p:cNvPr id="79886" name="TextBox 23"/>
          <p:cNvSpPr txBox="1">
            <a:spLocks noChangeArrowheads="1"/>
          </p:cNvSpPr>
          <p:nvPr/>
        </p:nvSpPr>
        <p:spPr bwMode="auto">
          <a:xfrm>
            <a:off x="755650" y="5805488"/>
            <a:ext cx="6697663" cy="369887"/>
          </a:xfrm>
          <a:prstGeom prst="rect">
            <a:avLst/>
          </a:prstGeom>
          <a:noFill/>
          <a:ln w="9525">
            <a:noFill/>
            <a:miter lim="800000"/>
            <a:headEnd/>
            <a:tailEnd/>
          </a:ln>
        </p:spPr>
        <p:txBody>
          <a:bodyPr wrap="none">
            <a:spAutoFit/>
          </a:bodyPr>
          <a:lstStyle/>
          <a:p>
            <a:r>
              <a:rPr lang="en-US">
                <a:latin typeface="Calibri" pitchFamily="34" charset="0"/>
              </a:rPr>
              <a:t>Check out your answers using this free online prime factors calculator:</a:t>
            </a:r>
          </a:p>
        </p:txBody>
      </p:sp>
      <p:sp>
        <p:nvSpPr>
          <p:cNvPr id="79887" name="Rectangle 17"/>
          <p:cNvSpPr>
            <a:spLocks noChangeArrowheads="1"/>
          </p:cNvSpPr>
          <p:nvPr/>
        </p:nvSpPr>
        <p:spPr bwMode="auto">
          <a:xfrm>
            <a:off x="684213" y="1228725"/>
            <a:ext cx="7775575" cy="400050"/>
          </a:xfrm>
          <a:prstGeom prst="rect">
            <a:avLst/>
          </a:prstGeom>
          <a:noFill/>
          <a:ln w="9525">
            <a:noFill/>
            <a:miter lim="800000"/>
            <a:headEnd/>
            <a:tailEnd/>
          </a:ln>
        </p:spPr>
        <p:txBody>
          <a:bodyPr>
            <a:spAutoFit/>
          </a:bodyPr>
          <a:lstStyle/>
          <a:p>
            <a:pPr algn="ctr"/>
            <a:r>
              <a:rPr lang="en-US" sz="2000">
                <a:latin typeface="Calibri" pitchFamily="34" charset="0"/>
              </a:rPr>
              <a:t>What are the </a:t>
            </a:r>
            <a:r>
              <a:rPr lang="en-US" sz="2000" b="1">
                <a:latin typeface="Calibri" pitchFamily="34" charset="0"/>
              </a:rPr>
              <a:t>prime factors</a:t>
            </a:r>
            <a:r>
              <a:rPr lang="en-US" sz="2000">
                <a:latin typeface="Calibri" pitchFamily="34" charset="0"/>
              </a:rPr>
              <a:t> for the number 100.</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710" y="-27384"/>
            <a:ext cx="7893059"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Prime Factors: Factor Trees</a:t>
            </a:r>
          </a:p>
        </p:txBody>
      </p:sp>
      <p:sp>
        <p:nvSpPr>
          <p:cNvPr id="10" name="Rectangle 9"/>
          <p:cNvSpPr/>
          <p:nvPr/>
        </p:nvSpPr>
        <p:spPr>
          <a:xfrm>
            <a:off x="3348038" y="4149725"/>
            <a:ext cx="5327650" cy="187166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80899" name="TextBox 7"/>
          <p:cNvSpPr txBox="1">
            <a:spLocks noChangeArrowheads="1"/>
          </p:cNvSpPr>
          <p:nvPr/>
        </p:nvSpPr>
        <p:spPr bwMode="auto">
          <a:xfrm>
            <a:off x="1763713" y="1052513"/>
            <a:ext cx="4924425" cy="369887"/>
          </a:xfrm>
          <a:prstGeom prst="rect">
            <a:avLst/>
          </a:prstGeom>
          <a:noFill/>
          <a:ln w="9525">
            <a:noFill/>
            <a:miter lim="800000"/>
            <a:headEnd/>
            <a:tailEnd/>
          </a:ln>
        </p:spPr>
        <p:txBody>
          <a:bodyPr wrap="none">
            <a:spAutoFit/>
          </a:bodyPr>
          <a:lstStyle/>
          <a:p>
            <a:r>
              <a:rPr lang="en-US">
                <a:latin typeface="Calibri" pitchFamily="34" charset="0"/>
              </a:rPr>
              <a:t>Factor trees can help us identify the </a:t>
            </a:r>
            <a:r>
              <a:rPr lang="en-US" b="1" u="sng">
                <a:solidFill>
                  <a:srgbClr val="00B050"/>
                </a:solidFill>
                <a:latin typeface="Calibri" pitchFamily="34" charset="0"/>
              </a:rPr>
              <a:t>prime factors</a:t>
            </a:r>
          </a:p>
        </p:txBody>
      </p:sp>
      <p:sp>
        <p:nvSpPr>
          <p:cNvPr id="80900" name="TextBox 18"/>
          <p:cNvSpPr txBox="1">
            <a:spLocks noChangeArrowheads="1"/>
          </p:cNvSpPr>
          <p:nvPr/>
        </p:nvSpPr>
        <p:spPr bwMode="auto">
          <a:xfrm>
            <a:off x="7642225" y="4211638"/>
            <a:ext cx="242888" cy="369887"/>
          </a:xfrm>
          <a:prstGeom prst="rect">
            <a:avLst/>
          </a:prstGeom>
          <a:noFill/>
          <a:ln w="9525">
            <a:noFill/>
            <a:miter lim="800000"/>
            <a:headEnd/>
            <a:tailEnd/>
          </a:ln>
        </p:spPr>
        <p:txBody>
          <a:bodyPr wrap="none">
            <a:spAutoFit/>
          </a:bodyPr>
          <a:lstStyle/>
          <a:p>
            <a:r>
              <a:rPr lang="en-US">
                <a:latin typeface="Calibri" pitchFamily="34" charset="0"/>
              </a:rPr>
              <a:t>.</a:t>
            </a:r>
          </a:p>
        </p:txBody>
      </p:sp>
      <p:sp>
        <p:nvSpPr>
          <p:cNvPr id="80901" name="TextBox 19"/>
          <p:cNvSpPr txBox="1">
            <a:spLocks noChangeArrowheads="1"/>
          </p:cNvSpPr>
          <p:nvPr/>
        </p:nvSpPr>
        <p:spPr bwMode="auto">
          <a:xfrm>
            <a:off x="2627313" y="4365625"/>
            <a:ext cx="242887" cy="368300"/>
          </a:xfrm>
          <a:prstGeom prst="rect">
            <a:avLst/>
          </a:prstGeom>
          <a:noFill/>
          <a:ln w="9525">
            <a:noFill/>
            <a:miter lim="800000"/>
            <a:headEnd/>
            <a:tailEnd/>
          </a:ln>
        </p:spPr>
        <p:txBody>
          <a:bodyPr wrap="none">
            <a:spAutoFit/>
          </a:bodyPr>
          <a:lstStyle/>
          <a:p>
            <a:r>
              <a:rPr lang="en-US">
                <a:latin typeface="Calibri" pitchFamily="34" charset="0"/>
              </a:rPr>
              <a:t>.</a:t>
            </a:r>
          </a:p>
        </p:txBody>
      </p:sp>
      <p:sp>
        <p:nvSpPr>
          <p:cNvPr id="80902" name="TextBox 20"/>
          <p:cNvSpPr txBox="1">
            <a:spLocks noChangeArrowheads="1"/>
          </p:cNvSpPr>
          <p:nvPr/>
        </p:nvSpPr>
        <p:spPr bwMode="auto">
          <a:xfrm>
            <a:off x="7885113" y="3563938"/>
            <a:ext cx="241300" cy="369887"/>
          </a:xfrm>
          <a:prstGeom prst="rect">
            <a:avLst/>
          </a:prstGeom>
          <a:noFill/>
          <a:ln w="9525">
            <a:noFill/>
            <a:miter lim="800000"/>
            <a:headEnd/>
            <a:tailEnd/>
          </a:ln>
        </p:spPr>
        <p:txBody>
          <a:bodyPr wrap="none">
            <a:spAutoFit/>
          </a:bodyPr>
          <a:lstStyle/>
          <a:p>
            <a:r>
              <a:rPr lang="en-US">
                <a:latin typeface="Calibri" pitchFamily="34" charset="0"/>
              </a:rPr>
              <a:t>.</a:t>
            </a:r>
          </a:p>
        </p:txBody>
      </p:sp>
      <p:sp>
        <p:nvSpPr>
          <p:cNvPr id="80903" name="TextBox 21"/>
          <p:cNvSpPr txBox="1">
            <a:spLocks noChangeArrowheads="1"/>
          </p:cNvSpPr>
          <p:nvPr/>
        </p:nvSpPr>
        <p:spPr bwMode="auto">
          <a:xfrm>
            <a:off x="7956550" y="5229225"/>
            <a:ext cx="282575" cy="554038"/>
          </a:xfrm>
          <a:prstGeom prst="rect">
            <a:avLst/>
          </a:prstGeom>
          <a:noFill/>
          <a:ln w="9525">
            <a:noFill/>
            <a:miter lim="800000"/>
            <a:headEnd/>
            <a:tailEnd/>
          </a:ln>
        </p:spPr>
        <p:txBody>
          <a:bodyPr wrap="none">
            <a:spAutoFit/>
          </a:bodyPr>
          <a:lstStyle/>
          <a:p>
            <a:r>
              <a:rPr lang="en-US" sz="3000">
                <a:latin typeface="Calibri" pitchFamily="34" charset="0"/>
              </a:rPr>
              <a:t>.</a:t>
            </a:r>
          </a:p>
        </p:txBody>
      </p:sp>
      <p:pic>
        <p:nvPicPr>
          <p:cNvPr id="80904" name="Picture 2"/>
          <p:cNvPicPr>
            <a:picLocks noChangeAspect="1" noChangeArrowheads="1"/>
          </p:cNvPicPr>
          <p:nvPr/>
        </p:nvPicPr>
        <p:blipFill>
          <a:blip r:embed="rId2" cstate="print"/>
          <a:srcRect/>
          <a:stretch>
            <a:fillRect/>
          </a:stretch>
        </p:blipFill>
        <p:spPr bwMode="auto">
          <a:xfrm>
            <a:off x="395288" y="3500438"/>
            <a:ext cx="2590800" cy="2584450"/>
          </a:xfrm>
          <a:prstGeom prst="rect">
            <a:avLst/>
          </a:prstGeom>
          <a:noFill/>
          <a:ln w="9525">
            <a:noFill/>
            <a:miter lim="800000"/>
            <a:headEnd/>
            <a:tailEnd/>
          </a:ln>
        </p:spPr>
      </p:pic>
      <p:sp>
        <p:nvSpPr>
          <p:cNvPr id="80905" name="TextBox 25"/>
          <p:cNvSpPr txBox="1">
            <a:spLocks noChangeArrowheads="1"/>
          </p:cNvSpPr>
          <p:nvPr/>
        </p:nvSpPr>
        <p:spPr bwMode="auto">
          <a:xfrm>
            <a:off x="3348038" y="4748213"/>
            <a:ext cx="5184775" cy="1201737"/>
          </a:xfrm>
          <a:prstGeom prst="rect">
            <a:avLst/>
          </a:prstGeom>
          <a:noFill/>
          <a:ln w="9525">
            <a:noFill/>
            <a:miter lim="800000"/>
            <a:headEnd/>
            <a:tailEnd/>
          </a:ln>
        </p:spPr>
        <p:txBody>
          <a:bodyPr>
            <a:spAutoFit/>
          </a:bodyPr>
          <a:lstStyle/>
          <a:p>
            <a:r>
              <a:rPr lang="en-US" b="1" u="sng">
                <a:latin typeface="Calibri" pitchFamily="34" charset="0"/>
              </a:rPr>
              <a:t>Activity:</a:t>
            </a:r>
          </a:p>
          <a:p>
            <a:r>
              <a:rPr lang="en-US">
                <a:latin typeface="Calibri" pitchFamily="34" charset="0"/>
              </a:rPr>
              <a:t>Try to create your own factor tree for the number 30. Remember: Only use prime numbers as factors (multipliers)</a:t>
            </a:r>
          </a:p>
        </p:txBody>
      </p:sp>
      <p:sp>
        <p:nvSpPr>
          <p:cNvPr id="80906" name="Rectangle 6"/>
          <p:cNvSpPr>
            <a:spLocks noChangeArrowheads="1"/>
          </p:cNvSpPr>
          <p:nvPr/>
        </p:nvSpPr>
        <p:spPr bwMode="auto">
          <a:xfrm>
            <a:off x="4297363" y="4221163"/>
            <a:ext cx="3154362" cy="461962"/>
          </a:xfrm>
          <a:prstGeom prst="rect">
            <a:avLst/>
          </a:prstGeom>
          <a:noFill/>
          <a:ln w="9525">
            <a:noFill/>
            <a:miter lim="800000"/>
            <a:headEnd/>
            <a:tailEnd/>
          </a:ln>
        </p:spPr>
        <p:txBody>
          <a:bodyPr wrap="none">
            <a:spAutoFit/>
          </a:bodyPr>
          <a:lstStyle/>
          <a:p>
            <a:r>
              <a:rPr lang="en-GB" sz="2400">
                <a:solidFill>
                  <a:srgbClr val="FF0000"/>
                </a:solidFill>
                <a:latin typeface="Harrington"/>
              </a:rPr>
              <a:t>Heading: Factor Trees</a:t>
            </a:r>
            <a:endParaRPr lang="en-GB" sz="2400">
              <a:solidFill>
                <a:srgbClr val="FFC000"/>
              </a:solidFill>
              <a:latin typeface="Harrington"/>
            </a:endParaRPr>
          </a:p>
        </p:txBody>
      </p:sp>
      <p:pic>
        <p:nvPicPr>
          <p:cNvPr id="80907" name="Picture 2"/>
          <p:cNvPicPr>
            <a:picLocks noChangeAspect="1" noChangeArrowheads="1"/>
          </p:cNvPicPr>
          <p:nvPr/>
        </p:nvPicPr>
        <p:blipFill>
          <a:blip r:embed="rId3" cstate="print"/>
          <a:srcRect/>
          <a:stretch>
            <a:fillRect/>
          </a:stretch>
        </p:blipFill>
        <p:spPr bwMode="auto">
          <a:xfrm>
            <a:off x="3492500" y="1628775"/>
            <a:ext cx="5240338" cy="2316163"/>
          </a:xfrm>
          <a:prstGeom prst="rect">
            <a:avLst/>
          </a:prstGeom>
          <a:noFill/>
          <a:ln w="9525">
            <a:noFill/>
            <a:miter lim="800000"/>
            <a:headEnd/>
            <a:tailEnd/>
          </a:ln>
        </p:spPr>
      </p:pic>
      <p:sp>
        <p:nvSpPr>
          <p:cNvPr id="80908" name="Rectangle 14"/>
          <p:cNvSpPr>
            <a:spLocks noChangeArrowheads="1"/>
          </p:cNvSpPr>
          <p:nvPr/>
        </p:nvSpPr>
        <p:spPr bwMode="auto">
          <a:xfrm>
            <a:off x="892181" y="6300788"/>
            <a:ext cx="8609041" cy="369332"/>
          </a:xfrm>
          <a:prstGeom prst="rect">
            <a:avLst/>
          </a:prstGeom>
          <a:noFill/>
          <a:ln w="9525">
            <a:noFill/>
            <a:miter lim="800000"/>
            <a:headEnd/>
            <a:tailEnd/>
          </a:ln>
        </p:spPr>
        <p:txBody>
          <a:bodyPr wrap="square">
            <a:spAutoFit/>
          </a:bodyPr>
          <a:lstStyle/>
          <a:p>
            <a:r>
              <a:rPr lang="en-US" dirty="0">
                <a:latin typeface="Calibri" pitchFamily="34" charset="0"/>
                <a:hlinkClick r:id="rId4"/>
              </a:rPr>
              <a:t>http</a:t>
            </a:r>
            <a:r>
              <a:rPr lang="en-US" dirty="0" smtClean="0">
                <a:latin typeface="Calibri" pitchFamily="34" charset="0"/>
                <a:hlinkClick r:id="rId4"/>
              </a:rPr>
              <a:t>:÷÷calculator.tutorvista.com÷math÷486÷factor-tree-calculator.html</a:t>
            </a:r>
            <a:r>
              <a:rPr lang="en-US" dirty="0">
                <a:latin typeface="Calibri" pitchFamily="34" charset="0"/>
                <a:hlinkClick r:id="rId4"/>
              </a:rPr>
              <a:t>#</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ChangeArrowheads="1"/>
          </p:cNvSpPr>
          <p:nvPr/>
        </p:nvSpPr>
        <p:spPr bwMode="auto">
          <a:xfrm>
            <a:off x="611188" y="404813"/>
            <a:ext cx="8137525" cy="4246562"/>
          </a:xfrm>
          <a:prstGeom prst="rect">
            <a:avLst/>
          </a:prstGeom>
          <a:noFill/>
          <a:ln w="9525">
            <a:noFill/>
            <a:miter lim="800000"/>
            <a:headEnd/>
            <a:tailEnd/>
          </a:ln>
        </p:spPr>
        <p:txBody>
          <a:bodyPr>
            <a:spAutoFit/>
          </a:bodyPr>
          <a:lstStyle/>
          <a:p>
            <a:pPr algn="ctr"/>
            <a:r>
              <a:rPr lang="en-US" sz="3000" b="1" u="sng">
                <a:latin typeface="Calibri" pitchFamily="34" charset="0"/>
              </a:rPr>
              <a:t>Did you know?</a:t>
            </a:r>
          </a:p>
          <a:p>
            <a:endParaRPr lang="en-US" sz="3000">
              <a:latin typeface="Calibri" pitchFamily="34" charset="0"/>
            </a:endParaRPr>
          </a:p>
          <a:p>
            <a:r>
              <a:rPr lang="en-US" sz="3000">
                <a:latin typeface="Calibri" pitchFamily="34" charset="0"/>
              </a:rPr>
              <a:t>That if a number is divisible (able to be divided by) by a composite number then…. it is also divisible by the prime factors of that number!</a:t>
            </a:r>
          </a:p>
          <a:p>
            <a:endParaRPr lang="en-US" sz="3000">
              <a:latin typeface="Calibri" pitchFamily="34" charset="0"/>
            </a:endParaRPr>
          </a:p>
          <a:p>
            <a:endParaRPr lang="en-US" sz="3000">
              <a:latin typeface="Calibri" pitchFamily="34" charset="0"/>
            </a:endParaRPr>
          </a:p>
          <a:p>
            <a:endParaRPr lang="en-US" sz="3000">
              <a:latin typeface="Calibri" pitchFamily="34" charset="0"/>
            </a:endParaRPr>
          </a:p>
          <a:p>
            <a:r>
              <a:rPr lang="en-US" sz="3000">
                <a:latin typeface="Calibri" pitchFamily="34" charset="0"/>
              </a:rPr>
              <a:t>and 4)</a:t>
            </a:r>
          </a:p>
        </p:txBody>
      </p:sp>
      <p:pic>
        <p:nvPicPr>
          <p:cNvPr id="84994" name="Picture 2"/>
          <p:cNvPicPr>
            <a:picLocks noChangeAspect="1" noChangeArrowheads="1"/>
          </p:cNvPicPr>
          <p:nvPr/>
        </p:nvPicPr>
        <p:blipFill>
          <a:blip r:embed="rId2" cstate="print"/>
          <a:srcRect/>
          <a:stretch>
            <a:fillRect/>
          </a:stretch>
        </p:blipFill>
        <p:spPr bwMode="auto">
          <a:xfrm>
            <a:off x="250825" y="3860800"/>
            <a:ext cx="1725613" cy="2160588"/>
          </a:xfrm>
          <a:prstGeom prst="rect">
            <a:avLst/>
          </a:prstGeom>
          <a:noFill/>
          <a:ln w="9525">
            <a:noFill/>
            <a:miter lim="800000"/>
            <a:headEnd/>
            <a:tailEnd/>
          </a:ln>
        </p:spPr>
      </p:pic>
      <p:sp>
        <p:nvSpPr>
          <p:cNvPr id="6" name="Cloud Callout 5"/>
          <p:cNvSpPr/>
          <p:nvPr/>
        </p:nvSpPr>
        <p:spPr>
          <a:xfrm>
            <a:off x="1547813" y="3284538"/>
            <a:ext cx="2736850" cy="1081087"/>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WT?</a:t>
            </a:r>
          </a:p>
        </p:txBody>
      </p:sp>
      <p:pic>
        <p:nvPicPr>
          <p:cNvPr id="84996" name="Picture 2"/>
          <p:cNvPicPr>
            <a:picLocks noChangeAspect="1" noChangeArrowheads="1"/>
          </p:cNvPicPr>
          <p:nvPr/>
        </p:nvPicPr>
        <p:blipFill>
          <a:blip r:embed="rId3" cstate="print"/>
          <a:srcRect/>
          <a:stretch>
            <a:fillRect/>
          </a:stretch>
        </p:blipFill>
        <p:spPr bwMode="auto">
          <a:xfrm>
            <a:off x="2339975" y="4652963"/>
            <a:ext cx="1878013" cy="1871662"/>
          </a:xfrm>
          <a:prstGeom prst="rect">
            <a:avLst/>
          </a:prstGeom>
          <a:noFill/>
          <a:ln w="9525">
            <a:noFill/>
            <a:miter lim="800000"/>
            <a:headEnd/>
            <a:tailEnd/>
          </a:ln>
        </p:spPr>
      </p:pic>
      <p:sp>
        <p:nvSpPr>
          <p:cNvPr id="9" name="Rectangle 8"/>
          <p:cNvSpPr/>
          <p:nvPr/>
        </p:nvSpPr>
        <p:spPr>
          <a:xfrm>
            <a:off x="4356100" y="3284538"/>
            <a:ext cx="4572000" cy="2862262"/>
          </a:xfrm>
          <a:prstGeom prst="rect">
            <a:avLst/>
          </a:prstGeom>
        </p:spPr>
        <p:txBody>
          <a:bodyPr>
            <a:spAutoFit/>
          </a:bodyPr>
          <a:lstStyle/>
          <a:p>
            <a:pPr fontAlgn="auto">
              <a:spcBef>
                <a:spcPts val="0"/>
              </a:spcBef>
              <a:spcAft>
                <a:spcPts val="0"/>
              </a:spcAft>
              <a:defRPr/>
            </a:pPr>
            <a:r>
              <a:rPr lang="en-US" dirty="0">
                <a:latin typeface="+mn-lt"/>
                <a:cs typeface="+mn-cs"/>
              </a:rPr>
              <a:t>For example </a:t>
            </a:r>
          </a:p>
          <a:p>
            <a:pPr fontAlgn="auto">
              <a:spcBef>
                <a:spcPts val="0"/>
              </a:spcBef>
              <a:spcAft>
                <a:spcPts val="0"/>
              </a:spcAft>
              <a:defRPr/>
            </a:pPr>
            <a:endParaRPr lang="en-US" dirty="0">
              <a:latin typeface="+mn-lt"/>
              <a:cs typeface="+mn-cs"/>
            </a:endParaRPr>
          </a:p>
          <a:p>
            <a:pPr marL="342900" indent="-342900" fontAlgn="auto">
              <a:spcBef>
                <a:spcPts val="0"/>
              </a:spcBef>
              <a:spcAft>
                <a:spcPts val="0"/>
              </a:spcAft>
              <a:buFontTx/>
              <a:buAutoNum type="alphaLcParenR"/>
              <a:defRPr/>
            </a:pPr>
            <a:r>
              <a:rPr lang="en-US" dirty="0">
                <a:latin typeface="+mn-lt"/>
                <a:cs typeface="+mn-cs"/>
              </a:rPr>
              <a:t>Choose a random number: 785</a:t>
            </a:r>
          </a:p>
          <a:p>
            <a:pPr marL="342900" indent="-342900" fontAlgn="auto">
              <a:spcBef>
                <a:spcPts val="0"/>
              </a:spcBef>
              <a:spcAft>
                <a:spcPts val="0"/>
              </a:spcAft>
              <a:buFontTx/>
              <a:buAutoNum type="alphaLcParenR"/>
              <a:defRPr/>
            </a:pPr>
            <a:endParaRPr lang="en-US" dirty="0">
              <a:latin typeface="+mn-lt"/>
              <a:cs typeface="+mn-cs"/>
            </a:endParaRPr>
          </a:p>
          <a:p>
            <a:pPr marL="342900" indent="-342900" fontAlgn="auto">
              <a:spcBef>
                <a:spcPts val="0"/>
              </a:spcBef>
              <a:spcAft>
                <a:spcPts val="0"/>
              </a:spcAft>
              <a:buFontTx/>
              <a:buAutoNum type="alphaLcParenR"/>
              <a:defRPr/>
            </a:pPr>
            <a:r>
              <a:rPr lang="en-US" dirty="0">
                <a:latin typeface="+mn-lt"/>
                <a:cs typeface="+mn-cs"/>
              </a:rPr>
              <a:t>The last two digits of 7</a:t>
            </a:r>
            <a:r>
              <a:rPr lang="en-US" b="1" dirty="0">
                <a:latin typeface="+mn-lt"/>
                <a:cs typeface="+mn-cs"/>
              </a:rPr>
              <a:t>85</a:t>
            </a:r>
            <a:r>
              <a:rPr lang="en-US" dirty="0">
                <a:latin typeface="+mn-lt"/>
                <a:cs typeface="+mn-cs"/>
              </a:rPr>
              <a:t> are </a:t>
            </a:r>
            <a:r>
              <a:rPr lang="en-US" b="1" dirty="0">
                <a:latin typeface="+mn-lt"/>
                <a:cs typeface="+mn-cs"/>
              </a:rPr>
              <a:t>85</a:t>
            </a:r>
            <a:r>
              <a:rPr lang="en-US" dirty="0">
                <a:latin typeface="+mn-lt"/>
                <a:cs typeface="+mn-cs"/>
              </a:rPr>
              <a:t>.</a:t>
            </a:r>
          </a:p>
          <a:p>
            <a:pPr marL="342900" indent="-342900" fontAlgn="auto">
              <a:spcBef>
                <a:spcPts val="0"/>
              </a:spcBef>
              <a:spcAft>
                <a:spcPts val="0"/>
              </a:spcAft>
              <a:buFontTx/>
              <a:buAutoNum type="alphaLcParenR"/>
              <a:defRPr/>
            </a:pPr>
            <a:endParaRPr lang="en-US" dirty="0">
              <a:latin typeface="+mn-lt"/>
              <a:cs typeface="+mn-cs"/>
            </a:endParaRPr>
          </a:p>
          <a:p>
            <a:pPr marL="342900" indent="-342900" fontAlgn="auto">
              <a:spcBef>
                <a:spcPts val="0"/>
              </a:spcBef>
              <a:spcAft>
                <a:spcPts val="0"/>
              </a:spcAft>
              <a:buFontTx/>
              <a:buAutoNum type="alphaLcParenR"/>
              <a:defRPr/>
            </a:pPr>
            <a:r>
              <a:rPr lang="en-US" dirty="0">
                <a:latin typeface="+mn-lt"/>
                <a:cs typeface="+mn-cs"/>
              </a:rPr>
              <a:t>85 is divisible by 5! (don’t worry about the 700; 100 is a composite number therefore so is 700!)</a:t>
            </a:r>
          </a:p>
          <a:p>
            <a:pPr marL="342900" indent="-342900"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ChangeArrowheads="1"/>
          </p:cNvSpPr>
          <p:nvPr/>
        </p:nvSpPr>
        <p:spPr bwMode="auto">
          <a:xfrm>
            <a:off x="611188" y="1219200"/>
            <a:ext cx="8137525" cy="554038"/>
          </a:xfrm>
          <a:prstGeom prst="rect">
            <a:avLst/>
          </a:prstGeom>
          <a:noFill/>
          <a:ln w="9525">
            <a:noFill/>
            <a:miter lim="800000"/>
            <a:headEnd/>
            <a:tailEnd/>
          </a:ln>
        </p:spPr>
        <p:txBody>
          <a:bodyPr>
            <a:spAutoFit/>
          </a:bodyPr>
          <a:lstStyle/>
          <a:p>
            <a:r>
              <a:rPr lang="en-US" sz="3000">
                <a:latin typeface="Calibri" pitchFamily="34" charset="0"/>
              </a:rPr>
              <a:t>Let’s try that again with another random number.</a:t>
            </a:r>
          </a:p>
        </p:txBody>
      </p:sp>
      <p:pic>
        <p:nvPicPr>
          <p:cNvPr id="86018" name="Picture 2"/>
          <p:cNvPicPr>
            <a:picLocks noChangeAspect="1" noChangeArrowheads="1"/>
          </p:cNvPicPr>
          <p:nvPr/>
        </p:nvPicPr>
        <p:blipFill>
          <a:blip r:embed="rId2" cstate="print"/>
          <a:srcRect/>
          <a:stretch>
            <a:fillRect/>
          </a:stretch>
        </p:blipFill>
        <p:spPr bwMode="auto">
          <a:xfrm>
            <a:off x="250825" y="2349500"/>
            <a:ext cx="3673475" cy="3660775"/>
          </a:xfrm>
          <a:prstGeom prst="rect">
            <a:avLst/>
          </a:prstGeom>
          <a:noFill/>
          <a:ln w="9525">
            <a:noFill/>
            <a:miter lim="800000"/>
            <a:headEnd/>
            <a:tailEnd/>
          </a:ln>
        </p:spPr>
      </p:pic>
      <p:sp>
        <p:nvSpPr>
          <p:cNvPr id="9" name="Rectangle 8"/>
          <p:cNvSpPr/>
          <p:nvPr/>
        </p:nvSpPr>
        <p:spPr>
          <a:xfrm>
            <a:off x="4356100" y="2492375"/>
            <a:ext cx="4572000" cy="2586038"/>
          </a:xfrm>
          <a:prstGeom prst="rect">
            <a:avLst/>
          </a:prstGeom>
        </p:spPr>
        <p:txBody>
          <a:bodyPr>
            <a:spAutoFit/>
          </a:bodyPr>
          <a:lstStyle/>
          <a:p>
            <a:pPr fontAlgn="auto">
              <a:spcBef>
                <a:spcPts val="0"/>
              </a:spcBef>
              <a:spcAft>
                <a:spcPts val="0"/>
              </a:spcAft>
              <a:defRPr/>
            </a:pPr>
            <a:r>
              <a:rPr lang="en-US" dirty="0">
                <a:latin typeface="+mn-lt"/>
                <a:cs typeface="+mn-cs"/>
              </a:rPr>
              <a:t>For example </a:t>
            </a:r>
          </a:p>
          <a:p>
            <a:pPr fontAlgn="auto">
              <a:spcBef>
                <a:spcPts val="0"/>
              </a:spcBef>
              <a:spcAft>
                <a:spcPts val="0"/>
              </a:spcAft>
              <a:defRPr/>
            </a:pPr>
            <a:endParaRPr lang="en-US" dirty="0">
              <a:latin typeface="+mn-lt"/>
              <a:cs typeface="+mn-cs"/>
            </a:endParaRPr>
          </a:p>
          <a:p>
            <a:pPr marL="342900" indent="-342900" fontAlgn="auto">
              <a:spcBef>
                <a:spcPts val="0"/>
              </a:spcBef>
              <a:spcAft>
                <a:spcPts val="0"/>
              </a:spcAft>
              <a:buFontTx/>
              <a:buAutoNum type="alphaLcParenR"/>
              <a:defRPr/>
            </a:pPr>
            <a:r>
              <a:rPr lang="en-US" dirty="0">
                <a:latin typeface="+mn-lt"/>
                <a:cs typeface="+mn-cs"/>
              </a:rPr>
              <a:t>Choose a random number: 2</a:t>
            </a:r>
            <a:r>
              <a:rPr lang="en-US" b="1" dirty="0">
                <a:latin typeface="+mn-lt"/>
                <a:cs typeface="+mn-cs"/>
              </a:rPr>
              <a:t>16</a:t>
            </a:r>
            <a:r>
              <a:rPr lang="en-US" dirty="0">
                <a:latin typeface="+mn-lt"/>
                <a:cs typeface="+mn-cs"/>
              </a:rPr>
              <a:t> </a:t>
            </a:r>
          </a:p>
          <a:p>
            <a:pPr marL="342900" indent="-342900" fontAlgn="auto">
              <a:spcBef>
                <a:spcPts val="0"/>
              </a:spcBef>
              <a:spcAft>
                <a:spcPts val="0"/>
              </a:spcAft>
              <a:buFontTx/>
              <a:buAutoNum type="alphaLcParenR"/>
              <a:defRPr/>
            </a:pPr>
            <a:endParaRPr lang="en-US" dirty="0">
              <a:latin typeface="+mn-lt"/>
              <a:cs typeface="+mn-cs"/>
            </a:endParaRPr>
          </a:p>
          <a:p>
            <a:pPr marL="342900" indent="-342900" fontAlgn="auto">
              <a:spcBef>
                <a:spcPts val="0"/>
              </a:spcBef>
              <a:spcAft>
                <a:spcPts val="0"/>
              </a:spcAft>
              <a:buFontTx/>
              <a:buAutoNum type="alphaLcParenR"/>
              <a:defRPr/>
            </a:pPr>
            <a:r>
              <a:rPr lang="en-US" dirty="0">
                <a:latin typeface="+mn-lt"/>
                <a:cs typeface="+mn-cs"/>
              </a:rPr>
              <a:t>The last two digits of 2</a:t>
            </a:r>
            <a:r>
              <a:rPr lang="en-US" b="1" dirty="0">
                <a:latin typeface="+mn-lt"/>
                <a:cs typeface="+mn-cs"/>
              </a:rPr>
              <a:t>16 </a:t>
            </a:r>
            <a:r>
              <a:rPr lang="en-US" dirty="0">
                <a:latin typeface="+mn-lt"/>
                <a:cs typeface="+mn-cs"/>
              </a:rPr>
              <a:t>are </a:t>
            </a:r>
            <a:r>
              <a:rPr lang="en-US" b="1" dirty="0">
                <a:latin typeface="+mn-lt"/>
                <a:cs typeface="+mn-cs"/>
              </a:rPr>
              <a:t>16</a:t>
            </a:r>
            <a:r>
              <a:rPr lang="en-US" dirty="0">
                <a:latin typeface="+mn-lt"/>
                <a:cs typeface="+mn-cs"/>
              </a:rPr>
              <a:t>.</a:t>
            </a:r>
          </a:p>
          <a:p>
            <a:pPr marL="342900" indent="-342900" fontAlgn="auto">
              <a:spcBef>
                <a:spcPts val="0"/>
              </a:spcBef>
              <a:spcAft>
                <a:spcPts val="0"/>
              </a:spcAft>
              <a:buFontTx/>
              <a:buAutoNum type="alphaLcParenR"/>
              <a:defRPr/>
            </a:pPr>
            <a:endParaRPr lang="en-US" dirty="0">
              <a:latin typeface="+mn-lt"/>
              <a:cs typeface="+mn-cs"/>
            </a:endParaRPr>
          </a:p>
          <a:p>
            <a:pPr marL="342900" indent="-342900" fontAlgn="auto">
              <a:spcBef>
                <a:spcPts val="0"/>
              </a:spcBef>
              <a:spcAft>
                <a:spcPts val="0"/>
              </a:spcAft>
              <a:buFontTx/>
              <a:buAutoNum type="alphaLcParenR"/>
              <a:defRPr/>
            </a:pPr>
            <a:r>
              <a:rPr lang="en-US" dirty="0">
                <a:latin typeface="+mn-lt"/>
                <a:cs typeface="+mn-cs"/>
              </a:rPr>
              <a:t>16 is divisible by 8!</a:t>
            </a:r>
          </a:p>
          <a:p>
            <a:pPr marL="342900" indent="-342900" fontAlgn="auto">
              <a:spcBef>
                <a:spcPts val="0"/>
              </a:spcBef>
              <a:spcAft>
                <a:spcPts val="0"/>
              </a:spcAft>
              <a:defRPr/>
            </a:pPr>
            <a:r>
              <a:rPr lang="en-US" dirty="0">
                <a:latin typeface="+mn-lt"/>
                <a:cs typeface="+mn-cs"/>
              </a:rPr>
              <a:t>		AND</a:t>
            </a:r>
          </a:p>
          <a:p>
            <a:pPr marL="342900" indent="-342900" fontAlgn="auto">
              <a:spcBef>
                <a:spcPts val="0"/>
              </a:spcBef>
              <a:spcAft>
                <a:spcPts val="0"/>
              </a:spcAft>
              <a:buFontTx/>
              <a:buAutoNum type="alphaLcParenR"/>
              <a:defRPr/>
            </a:pPr>
            <a:r>
              <a:rPr lang="en-US" dirty="0">
                <a:latin typeface="+mn-lt"/>
                <a:cs typeface="+mn-cs"/>
              </a:rPr>
              <a:t>216 is also divisible by 2. </a:t>
            </a:r>
          </a:p>
        </p:txBody>
      </p:sp>
      <p:sp>
        <p:nvSpPr>
          <p:cNvPr id="86020" name="Rectangle 10"/>
          <p:cNvSpPr>
            <a:spLocks noChangeArrowheads="1"/>
          </p:cNvSpPr>
          <p:nvPr/>
        </p:nvSpPr>
        <p:spPr bwMode="auto">
          <a:xfrm>
            <a:off x="4284663" y="5300663"/>
            <a:ext cx="4572000" cy="646112"/>
          </a:xfrm>
          <a:prstGeom prst="rect">
            <a:avLst/>
          </a:prstGeom>
          <a:noFill/>
          <a:ln w="9525">
            <a:noFill/>
            <a:miter lim="800000"/>
            <a:headEnd/>
            <a:tailEnd/>
          </a:ln>
        </p:spPr>
        <p:txBody>
          <a:bodyPr>
            <a:spAutoFit/>
          </a:bodyPr>
          <a:lstStyle/>
          <a:p>
            <a:r>
              <a:rPr lang="en-US">
                <a:latin typeface="Calibri" pitchFamily="34" charset="0"/>
              </a:rPr>
              <a:t>(Remember, don’t worry about the 200; 100 is a composite number therefore so is 200!)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ChangeArrowheads="1"/>
          </p:cNvSpPr>
          <p:nvPr/>
        </p:nvSpPr>
        <p:spPr bwMode="auto">
          <a:xfrm>
            <a:off x="539750" y="4314825"/>
            <a:ext cx="7704138" cy="554038"/>
          </a:xfrm>
          <a:prstGeom prst="rect">
            <a:avLst/>
          </a:prstGeom>
          <a:noFill/>
          <a:ln w="9525">
            <a:noFill/>
            <a:miter lim="800000"/>
            <a:headEnd/>
            <a:tailEnd/>
          </a:ln>
        </p:spPr>
        <p:txBody>
          <a:bodyPr>
            <a:spAutoFit/>
          </a:bodyPr>
          <a:lstStyle/>
          <a:p>
            <a:pPr algn="ctr"/>
            <a:r>
              <a:rPr lang="en-US" sz="3000">
                <a:latin typeface="Calibri" pitchFamily="34" charset="0"/>
              </a:rPr>
              <a:t>The term “squared” or this (to the power of 2):</a:t>
            </a:r>
          </a:p>
        </p:txBody>
      </p:sp>
      <p:pic>
        <p:nvPicPr>
          <p:cNvPr id="24578" name="Picture 5" descr="s1.JPG"/>
          <p:cNvPicPr>
            <a:picLocks noChangeAspect="1"/>
          </p:cNvPicPr>
          <p:nvPr/>
        </p:nvPicPr>
        <p:blipFill>
          <a:blip r:embed="rId2" cstate="print"/>
          <a:srcRect/>
          <a:stretch>
            <a:fillRect/>
          </a:stretch>
        </p:blipFill>
        <p:spPr bwMode="auto">
          <a:xfrm>
            <a:off x="900113" y="1557338"/>
            <a:ext cx="6945312" cy="2087562"/>
          </a:xfrm>
          <a:prstGeom prst="rect">
            <a:avLst/>
          </a:prstGeom>
          <a:noFill/>
          <a:ln w="9525">
            <a:noFill/>
            <a:miter lim="800000"/>
            <a:headEnd/>
            <a:tailEnd/>
          </a:ln>
        </p:spPr>
      </p:pic>
      <p:sp>
        <p:nvSpPr>
          <p:cNvPr id="24579" name="TextBox 7"/>
          <p:cNvSpPr txBox="1">
            <a:spLocks noChangeArrowheads="1"/>
          </p:cNvSpPr>
          <p:nvPr/>
        </p:nvSpPr>
        <p:spPr bwMode="auto">
          <a:xfrm>
            <a:off x="885825" y="3573463"/>
            <a:ext cx="301625" cy="368300"/>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24580" name="TextBox 8"/>
          <p:cNvSpPr txBox="1">
            <a:spLocks noChangeArrowheads="1"/>
          </p:cNvSpPr>
          <p:nvPr/>
        </p:nvSpPr>
        <p:spPr bwMode="auto">
          <a:xfrm>
            <a:off x="1476375" y="3500438"/>
            <a:ext cx="749300" cy="369887"/>
          </a:xfrm>
          <a:prstGeom prst="rect">
            <a:avLst/>
          </a:prstGeom>
          <a:noFill/>
          <a:ln w="9525">
            <a:noFill/>
            <a:miter lim="800000"/>
            <a:headEnd/>
            <a:tailEnd/>
          </a:ln>
        </p:spPr>
        <p:txBody>
          <a:bodyPr wrap="none">
            <a:spAutoFit/>
          </a:bodyPr>
          <a:lstStyle/>
          <a:p>
            <a:r>
              <a:rPr lang="en-US">
                <a:latin typeface="Calibri" pitchFamily="34" charset="0"/>
              </a:rPr>
              <a:t>2x2=4</a:t>
            </a:r>
          </a:p>
        </p:txBody>
      </p:sp>
      <p:sp>
        <p:nvSpPr>
          <p:cNvPr id="24581" name="TextBox 9"/>
          <p:cNvSpPr txBox="1">
            <a:spLocks noChangeArrowheads="1"/>
          </p:cNvSpPr>
          <p:nvPr/>
        </p:nvSpPr>
        <p:spPr bwMode="auto">
          <a:xfrm>
            <a:off x="2268538" y="3419475"/>
            <a:ext cx="749300" cy="369888"/>
          </a:xfrm>
          <a:prstGeom prst="rect">
            <a:avLst/>
          </a:prstGeom>
          <a:noFill/>
          <a:ln w="9525">
            <a:noFill/>
            <a:miter lim="800000"/>
            <a:headEnd/>
            <a:tailEnd/>
          </a:ln>
        </p:spPr>
        <p:txBody>
          <a:bodyPr wrap="none">
            <a:spAutoFit/>
          </a:bodyPr>
          <a:lstStyle/>
          <a:p>
            <a:r>
              <a:rPr lang="en-US">
                <a:latin typeface="Calibri" pitchFamily="34" charset="0"/>
              </a:rPr>
              <a:t>3x3=9</a:t>
            </a:r>
          </a:p>
        </p:txBody>
      </p:sp>
      <p:sp>
        <p:nvSpPr>
          <p:cNvPr id="24582" name="TextBox 10"/>
          <p:cNvSpPr txBox="1">
            <a:spLocks noChangeArrowheads="1"/>
          </p:cNvSpPr>
          <p:nvPr/>
        </p:nvSpPr>
        <p:spPr bwMode="auto">
          <a:xfrm>
            <a:off x="4784725" y="3429000"/>
            <a:ext cx="866775" cy="369888"/>
          </a:xfrm>
          <a:prstGeom prst="rect">
            <a:avLst/>
          </a:prstGeom>
          <a:noFill/>
          <a:ln w="9525">
            <a:noFill/>
            <a:miter lim="800000"/>
            <a:headEnd/>
            <a:tailEnd/>
          </a:ln>
        </p:spPr>
        <p:txBody>
          <a:bodyPr wrap="none">
            <a:spAutoFit/>
          </a:bodyPr>
          <a:lstStyle/>
          <a:p>
            <a:r>
              <a:rPr lang="en-US">
                <a:latin typeface="Calibri" pitchFamily="34" charset="0"/>
              </a:rPr>
              <a:t>5x5=25</a:t>
            </a:r>
          </a:p>
        </p:txBody>
      </p:sp>
      <p:sp>
        <p:nvSpPr>
          <p:cNvPr id="24583" name="TextBox 11"/>
          <p:cNvSpPr txBox="1">
            <a:spLocks noChangeArrowheads="1"/>
          </p:cNvSpPr>
          <p:nvPr/>
        </p:nvSpPr>
        <p:spPr bwMode="auto">
          <a:xfrm>
            <a:off x="6440488" y="3429000"/>
            <a:ext cx="868362" cy="369888"/>
          </a:xfrm>
          <a:prstGeom prst="rect">
            <a:avLst/>
          </a:prstGeom>
          <a:noFill/>
          <a:ln w="9525">
            <a:noFill/>
            <a:miter lim="800000"/>
            <a:headEnd/>
            <a:tailEnd/>
          </a:ln>
        </p:spPr>
        <p:txBody>
          <a:bodyPr wrap="none">
            <a:spAutoFit/>
          </a:bodyPr>
          <a:lstStyle/>
          <a:p>
            <a:r>
              <a:rPr lang="en-US">
                <a:latin typeface="Calibri" pitchFamily="34" charset="0"/>
              </a:rPr>
              <a:t>6x6=36</a:t>
            </a:r>
          </a:p>
        </p:txBody>
      </p:sp>
      <p:sp>
        <p:nvSpPr>
          <p:cNvPr id="24584" name="TextBox 12"/>
          <p:cNvSpPr txBox="1">
            <a:spLocks noChangeArrowheads="1"/>
          </p:cNvSpPr>
          <p:nvPr/>
        </p:nvSpPr>
        <p:spPr bwMode="auto">
          <a:xfrm>
            <a:off x="3344863" y="3429000"/>
            <a:ext cx="866775" cy="369888"/>
          </a:xfrm>
          <a:prstGeom prst="rect">
            <a:avLst/>
          </a:prstGeom>
          <a:noFill/>
          <a:ln w="9525">
            <a:noFill/>
            <a:miter lim="800000"/>
            <a:headEnd/>
            <a:tailEnd/>
          </a:ln>
        </p:spPr>
        <p:txBody>
          <a:bodyPr wrap="none">
            <a:spAutoFit/>
          </a:bodyPr>
          <a:lstStyle/>
          <a:p>
            <a:r>
              <a:rPr lang="en-US">
                <a:latin typeface="Calibri" pitchFamily="34" charset="0"/>
              </a:rPr>
              <a:t>4x4=16</a:t>
            </a:r>
          </a:p>
        </p:txBody>
      </p:sp>
      <p:sp>
        <p:nvSpPr>
          <p:cNvPr id="15" name="Rectangle 14"/>
          <p:cNvSpPr/>
          <p:nvPr/>
        </p:nvSpPr>
        <p:spPr>
          <a:xfrm>
            <a:off x="323850" y="4144963"/>
            <a:ext cx="8208963" cy="245268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4586" name="TextBox 15"/>
          <p:cNvSpPr txBox="1">
            <a:spLocks noChangeArrowheads="1"/>
          </p:cNvSpPr>
          <p:nvPr/>
        </p:nvSpPr>
        <p:spPr bwMode="auto">
          <a:xfrm>
            <a:off x="3779838" y="5106988"/>
            <a:ext cx="381000" cy="554037"/>
          </a:xfrm>
          <a:prstGeom prst="rect">
            <a:avLst/>
          </a:prstGeom>
          <a:noFill/>
          <a:ln w="9525">
            <a:noFill/>
            <a:miter lim="800000"/>
            <a:headEnd/>
            <a:tailEnd/>
          </a:ln>
        </p:spPr>
        <p:txBody>
          <a:bodyPr wrap="none">
            <a:spAutoFit/>
          </a:bodyPr>
          <a:lstStyle/>
          <a:p>
            <a:r>
              <a:rPr lang="en-US" sz="3000">
                <a:latin typeface="Calibri" pitchFamily="34" charset="0"/>
              </a:rPr>
              <a:t>4</a:t>
            </a:r>
          </a:p>
        </p:txBody>
      </p:sp>
      <p:sp>
        <p:nvSpPr>
          <p:cNvPr id="24587" name="TextBox 16"/>
          <p:cNvSpPr txBox="1">
            <a:spLocks noChangeArrowheads="1"/>
          </p:cNvSpPr>
          <p:nvPr/>
        </p:nvSpPr>
        <p:spPr bwMode="auto">
          <a:xfrm>
            <a:off x="3975100" y="5072063"/>
            <a:ext cx="282575" cy="323850"/>
          </a:xfrm>
          <a:prstGeom prst="rect">
            <a:avLst/>
          </a:prstGeom>
          <a:noFill/>
          <a:ln w="9525">
            <a:noFill/>
            <a:miter lim="800000"/>
            <a:headEnd/>
            <a:tailEnd/>
          </a:ln>
        </p:spPr>
        <p:txBody>
          <a:bodyPr wrap="none">
            <a:spAutoFit/>
          </a:bodyPr>
          <a:lstStyle/>
          <a:p>
            <a:r>
              <a:rPr lang="en-US" sz="1500">
                <a:latin typeface="Calibri" pitchFamily="34" charset="0"/>
              </a:rPr>
              <a:t>2</a:t>
            </a:r>
          </a:p>
        </p:txBody>
      </p:sp>
      <p:sp>
        <p:nvSpPr>
          <p:cNvPr id="19" name="Down Arrow 18"/>
          <p:cNvSpPr/>
          <p:nvPr/>
        </p:nvSpPr>
        <p:spPr>
          <a:xfrm>
            <a:off x="4067175" y="4797425"/>
            <a:ext cx="144463"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9" name="Rectangle 17"/>
          <p:cNvSpPr>
            <a:spLocks noChangeArrowheads="1"/>
          </p:cNvSpPr>
          <p:nvPr/>
        </p:nvSpPr>
        <p:spPr bwMode="auto">
          <a:xfrm>
            <a:off x="539750" y="5538788"/>
            <a:ext cx="7704138" cy="1016000"/>
          </a:xfrm>
          <a:prstGeom prst="rect">
            <a:avLst/>
          </a:prstGeom>
          <a:noFill/>
          <a:ln w="9525">
            <a:noFill/>
            <a:miter lim="800000"/>
            <a:headEnd/>
            <a:tailEnd/>
          </a:ln>
        </p:spPr>
        <p:txBody>
          <a:bodyPr>
            <a:spAutoFit/>
          </a:bodyPr>
          <a:lstStyle/>
          <a:p>
            <a:pPr algn="ctr"/>
            <a:r>
              <a:rPr lang="en-US" sz="3000">
                <a:latin typeface="Calibri" pitchFamily="34" charset="0"/>
              </a:rPr>
              <a:t>means a number multiplied by itself:</a:t>
            </a:r>
          </a:p>
          <a:p>
            <a:pPr algn="ctr"/>
            <a:r>
              <a:rPr lang="en-US" sz="3000">
                <a:latin typeface="Calibri" pitchFamily="34" charset="0"/>
              </a:rPr>
              <a:t>E.g. 1x1, 2x2, 7x7, 9x9</a:t>
            </a:r>
          </a:p>
        </p:txBody>
      </p:sp>
      <p:sp>
        <p:nvSpPr>
          <p:cNvPr id="20" name="Rectangle 19"/>
          <p:cNvSpPr/>
          <p:nvPr/>
        </p:nvSpPr>
        <p:spPr>
          <a:xfrm>
            <a:off x="534702" y="201414"/>
            <a:ext cx="7819064"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effectLst>
                  <a:outerShdw blurRad="41275" dist="12700" dir="12000000" algn="tl" rotWithShape="0">
                    <a:srgbClr val="000000">
                      <a:alpha val="40000"/>
                    </a:srgbClr>
                  </a:outerShdw>
                </a:effectLst>
                <a:latin typeface="+mn-lt"/>
                <a:cs typeface="+mn-cs"/>
              </a:rPr>
              <a:t>Square Numbers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ChangeArrowheads="1"/>
          </p:cNvSpPr>
          <p:nvPr/>
        </p:nvSpPr>
        <p:spPr bwMode="auto">
          <a:xfrm>
            <a:off x="1187450" y="3379788"/>
            <a:ext cx="6480175" cy="1168400"/>
          </a:xfrm>
          <a:prstGeom prst="rect">
            <a:avLst/>
          </a:prstGeom>
          <a:noFill/>
          <a:ln w="9525">
            <a:noFill/>
            <a:miter lim="800000"/>
            <a:headEnd/>
            <a:tailEnd/>
          </a:ln>
        </p:spPr>
        <p:txBody>
          <a:bodyPr>
            <a:spAutoFit/>
          </a:bodyPr>
          <a:lstStyle/>
          <a:p>
            <a:pPr algn="ctr"/>
            <a:r>
              <a:rPr lang="en-US" sz="3000">
                <a:latin typeface="Calibri" pitchFamily="34" charset="0"/>
              </a:rPr>
              <a:t>Square Numbers!</a:t>
            </a:r>
          </a:p>
          <a:p>
            <a:pPr algn="ctr"/>
            <a:endParaRPr lang="en-US" sz="1000">
              <a:latin typeface="Calibri" pitchFamily="34" charset="0"/>
            </a:endParaRPr>
          </a:p>
          <a:p>
            <a:r>
              <a:rPr lang="en-US" sz="3000">
                <a:latin typeface="Calibri" pitchFamily="34" charset="0"/>
              </a:rPr>
              <a:t>1, 4, 9, 16, 25, 36, …., …., ….</a:t>
            </a:r>
          </a:p>
        </p:txBody>
      </p:sp>
      <p:sp>
        <p:nvSpPr>
          <p:cNvPr id="25602" name="TextBox 7"/>
          <p:cNvSpPr txBox="1">
            <a:spLocks noChangeArrowheads="1"/>
          </p:cNvSpPr>
          <p:nvPr/>
        </p:nvSpPr>
        <p:spPr bwMode="auto">
          <a:xfrm>
            <a:off x="900113" y="2852738"/>
            <a:ext cx="301625" cy="369887"/>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25603" name="TextBox 8"/>
          <p:cNvSpPr txBox="1">
            <a:spLocks noChangeArrowheads="1"/>
          </p:cNvSpPr>
          <p:nvPr/>
        </p:nvSpPr>
        <p:spPr bwMode="auto">
          <a:xfrm>
            <a:off x="1633538" y="2843213"/>
            <a:ext cx="301625" cy="369887"/>
          </a:xfrm>
          <a:prstGeom prst="rect">
            <a:avLst/>
          </a:prstGeom>
          <a:noFill/>
          <a:ln w="9525">
            <a:noFill/>
            <a:miter lim="800000"/>
            <a:headEnd/>
            <a:tailEnd/>
          </a:ln>
        </p:spPr>
        <p:txBody>
          <a:bodyPr wrap="none">
            <a:spAutoFit/>
          </a:bodyPr>
          <a:lstStyle/>
          <a:p>
            <a:r>
              <a:rPr lang="en-US">
                <a:latin typeface="Calibri" pitchFamily="34" charset="0"/>
              </a:rPr>
              <a:t>4</a:t>
            </a:r>
          </a:p>
        </p:txBody>
      </p:sp>
      <p:sp>
        <p:nvSpPr>
          <p:cNvPr id="25604" name="TextBox 9"/>
          <p:cNvSpPr txBox="1">
            <a:spLocks noChangeArrowheads="1"/>
          </p:cNvSpPr>
          <p:nvPr/>
        </p:nvSpPr>
        <p:spPr bwMode="auto">
          <a:xfrm>
            <a:off x="2555875" y="2852738"/>
            <a:ext cx="301625" cy="369887"/>
          </a:xfrm>
          <a:prstGeom prst="rect">
            <a:avLst/>
          </a:prstGeom>
          <a:noFill/>
          <a:ln w="9525">
            <a:noFill/>
            <a:miter lim="800000"/>
            <a:headEnd/>
            <a:tailEnd/>
          </a:ln>
        </p:spPr>
        <p:txBody>
          <a:bodyPr wrap="none">
            <a:spAutoFit/>
          </a:bodyPr>
          <a:lstStyle/>
          <a:p>
            <a:r>
              <a:rPr lang="en-US">
                <a:latin typeface="Calibri" pitchFamily="34" charset="0"/>
              </a:rPr>
              <a:t>9</a:t>
            </a:r>
          </a:p>
        </p:txBody>
      </p:sp>
      <p:sp>
        <p:nvSpPr>
          <p:cNvPr id="25605" name="TextBox 10"/>
          <p:cNvSpPr txBox="1">
            <a:spLocks noChangeArrowheads="1"/>
          </p:cNvSpPr>
          <p:nvPr/>
        </p:nvSpPr>
        <p:spPr bwMode="auto">
          <a:xfrm>
            <a:off x="3563938" y="2843213"/>
            <a:ext cx="419100" cy="369887"/>
          </a:xfrm>
          <a:prstGeom prst="rect">
            <a:avLst/>
          </a:prstGeom>
          <a:noFill/>
          <a:ln w="9525">
            <a:noFill/>
            <a:miter lim="800000"/>
            <a:headEnd/>
            <a:tailEnd/>
          </a:ln>
        </p:spPr>
        <p:txBody>
          <a:bodyPr wrap="none">
            <a:spAutoFit/>
          </a:bodyPr>
          <a:lstStyle/>
          <a:p>
            <a:r>
              <a:rPr lang="en-US">
                <a:latin typeface="Calibri" pitchFamily="34" charset="0"/>
              </a:rPr>
              <a:t>16</a:t>
            </a:r>
          </a:p>
        </p:txBody>
      </p:sp>
      <p:sp>
        <p:nvSpPr>
          <p:cNvPr id="25606" name="TextBox 11"/>
          <p:cNvSpPr txBox="1">
            <a:spLocks noChangeArrowheads="1"/>
          </p:cNvSpPr>
          <p:nvPr/>
        </p:nvSpPr>
        <p:spPr bwMode="auto">
          <a:xfrm>
            <a:off x="5018088" y="2852738"/>
            <a:ext cx="417512" cy="369887"/>
          </a:xfrm>
          <a:prstGeom prst="rect">
            <a:avLst/>
          </a:prstGeom>
          <a:noFill/>
          <a:ln w="9525">
            <a:noFill/>
            <a:miter lim="800000"/>
            <a:headEnd/>
            <a:tailEnd/>
          </a:ln>
        </p:spPr>
        <p:txBody>
          <a:bodyPr wrap="none">
            <a:spAutoFit/>
          </a:bodyPr>
          <a:lstStyle/>
          <a:p>
            <a:r>
              <a:rPr lang="en-US">
                <a:latin typeface="Calibri" pitchFamily="34" charset="0"/>
              </a:rPr>
              <a:t>25</a:t>
            </a:r>
          </a:p>
        </p:txBody>
      </p:sp>
      <p:sp>
        <p:nvSpPr>
          <p:cNvPr id="25607" name="TextBox 12"/>
          <p:cNvSpPr txBox="1">
            <a:spLocks noChangeArrowheads="1"/>
          </p:cNvSpPr>
          <p:nvPr/>
        </p:nvSpPr>
        <p:spPr bwMode="auto">
          <a:xfrm>
            <a:off x="6745288" y="2852738"/>
            <a:ext cx="419100" cy="369887"/>
          </a:xfrm>
          <a:prstGeom prst="rect">
            <a:avLst/>
          </a:prstGeom>
          <a:noFill/>
          <a:ln w="9525">
            <a:noFill/>
            <a:miter lim="800000"/>
            <a:headEnd/>
            <a:tailEnd/>
          </a:ln>
        </p:spPr>
        <p:txBody>
          <a:bodyPr wrap="none">
            <a:spAutoFit/>
          </a:bodyPr>
          <a:lstStyle/>
          <a:p>
            <a:r>
              <a:rPr lang="en-US">
                <a:latin typeface="Calibri" pitchFamily="34" charset="0"/>
              </a:rPr>
              <a:t>36</a:t>
            </a:r>
          </a:p>
        </p:txBody>
      </p:sp>
      <p:sp>
        <p:nvSpPr>
          <p:cNvPr id="14" name="Rectangle 13"/>
          <p:cNvSpPr/>
          <p:nvPr/>
        </p:nvSpPr>
        <p:spPr>
          <a:xfrm>
            <a:off x="323850" y="4724400"/>
            <a:ext cx="8208963" cy="19446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5" name="Rectangle 14"/>
          <p:cNvSpPr/>
          <p:nvPr/>
        </p:nvSpPr>
        <p:spPr>
          <a:xfrm>
            <a:off x="1258888" y="5229225"/>
            <a:ext cx="7129462" cy="1323975"/>
          </a:xfrm>
          <a:prstGeom prst="rect">
            <a:avLst/>
          </a:prstGeom>
        </p:spPr>
        <p:txBody>
          <a:bodyPr>
            <a:spAutoFit/>
          </a:bodyPr>
          <a:lstStyle/>
          <a:p>
            <a:pPr marL="457200" indent="-457200" fontAlgn="auto">
              <a:spcBef>
                <a:spcPts val="0"/>
              </a:spcBef>
              <a:spcAft>
                <a:spcPts val="0"/>
              </a:spcAft>
              <a:buFontTx/>
              <a:buAutoNum type="arabicPeriod"/>
              <a:defRPr/>
            </a:pPr>
            <a:r>
              <a:rPr lang="en-US" sz="2000" dirty="0">
                <a:latin typeface="+mn-lt"/>
                <a:cs typeface="+mn-cs"/>
              </a:rPr>
              <a:t>Draw this pattern in your book and copy the counting pattern.</a:t>
            </a:r>
          </a:p>
          <a:p>
            <a:pPr marL="457200" indent="-457200" fontAlgn="auto">
              <a:spcBef>
                <a:spcPts val="0"/>
              </a:spcBef>
              <a:spcAft>
                <a:spcPts val="0"/>
              </a:spcAft>
              <a:buFontTx/>
              <a:buAutoNum type="arabicPeriod"/>
              <a:defRPr/>
            </a:pPr>
            <a:r>
              <a:rPr lang="en-US" sz="2000" dirty="0">
                <a:latin typeface="+mn-lt"/>
                <a:cs typeface="+mn-cs"/>
              </a:rPr>
              <a:t>Show the                                   for each picture. </a:t>
            </a:r>
          </a:p>
          <a:p>
            <a:pPr marL="457200" indent="-457200" fontAlgn="auto">
              <a:spcBef>
                <a:spcPts val="0"/>
              </a:spcBef>
              <a:spcAft>
                <a:spcPts val="0"/>
              </a:spcAft>
              <a:buAutoNum type="arabicPeriod" startAt="3"/>
              <a:defRPr/>
            </a:pPr>
            <a:r>
              <a:rPr lang="en-US" sz="2000" dirty="0" smtClean="0">
                <a:latin typeface="+mn-lt"/>
                <a:cs typeface="+mn-cs"/>
              </a:rPr>
              <a:t>Continue </a:t>
            </a:r>
            <a:r>
              <a:rPr lang="en-US" sz="2000" dirty="0">
                <a:latin typeface="+mn-lt"/>
                <a:cs typeface="+mn-cs"/>
              </a:rPr>
              <a:t>the pattern to find out what the next 5 numbers are </a:t>
            </a:r>
            <a:endParaRPr lang="en-US" sz="2000" dirty="0" smtClean="0">
              <a:latin typeface="+mn-lt"/>
              <a:cs typeface="+mn-cs"/>
            </a:endParaRPr>
          </a:p>
          <a:p>
            <a:pPr marL="457200" indent="-457200" fontAlgn="auto">
              <a:spcBef>
                <a:spcPts val="0"/>
              </a:spcBef>
              <a:spcAft>
                <a:spcPts val="0"/>
              </a:spcAft>
              <a:defRPr/>
            </a:pPr>
            <a:r>
              <a:rPr lang="en-US" sz="2000" dirty="0" smtClean="0">
                <a:latin typeface="+mn-lt"/>
                <a:cs typeface="+mn-cs"/>
              </a:rPr>
              <a:t>         in </a:t>
            </a:r>
            <a:r>
              <a:rPr lang="en-US" sz="2000" dirty="0">
                <a:latin typeface="+mn-lt"/>
                <a:cs typeface="+mn-cs"/>
              </a:rPr>
              <a:t>this pattern.</a:t>
            </a:r>
          </a:p>
        </p:txBody>
      </p:sp>
      <p:sp>
        <p:nvSpPr>
          <p:cNvPr id="25610" name="Rectangle 6"/>
          <p:cNvSpPr>
            <a:spLocks noChangeArrowheads="1"/>
          </p:cNvSpPr>
          <p:nvPr/>
        </p:nvSpPr>
        <p:spPr bwMode="auto">
          <a:xfrm>
            <a:off x="2555875" y="4797425"/>
            <a:ext cx="3683000" cy="461963"/>
          </a:xfrm>
          <a:prstGeom prst="rect">
            <a:avLst/>
          </a:prstGeom>
          <a:noFill/>
          <a:ln w="9525">
            <a:noFill/>
            <a:miter lim="800000"/>
            <a:headEnd/>
            <a:tailEnd/>
          </a:ln>
        </p:spPr>
        <p:txBody>
          <a:bodyPr wrap="none">
            <a:spAutoFit/>
          </a:bodyPr>
          <a:lstStyle/>
          <a:p>
            <a:r>
              <a:rPr lang="en-GB" sz="2400">
                <a:solidFill>
                  <a:srgbClr val="FF0000"/>
                </a:solidFill>
                <a:latin typeface="Harrington"/>
              </a:rPr>
              <a:t>Heading: Square Numbers</a:t>
            </a:r>
            <a:endParaRPr lang="en-GB" sz="2400">
              <a:solidFill>
                <a:srgbClr val="FFC000"/>
              </a:solidFill>
              <a:latin typeface="Harrington"/>
            </a:endParaRPr>
          </a:p>
        </p:txBody>
      </p:sp>
      <p:pic>
        <p:nvPicPr>
          <p:cNvPr id="25611" name="Picture 16" descr="s1.JPG"/>
          <p:cNvPicPr>
            <a:picLocks noChangeAspect="1"/>
          </p:cNvPicPr>
          <p:nvPr/>
        </p:nvPicPr>
        <p:blipFill>
          <a:blip r:embed="rId2" cstate="print"/>
          <a:srcRect/>
          <a:stretch>
            <a:fillRect/>
          </a:stretch>
        </p:blipFill>
        <p:spPr bwMode="auto">
          <a:xfrm>
            <a:off x="900113" y="765175"/>
            <a:ext cx="6945312" cy="2087563"/>
          </a:xfrm>
          <a:prstGeom prst="rect">
            <a:avLst/>
          </a:prstGeom>
          <a:noFill/>
          <a:ln w="9525">
            <a:noFill/>
            <a:miter lim="800000"/>
            <a:headEnd/>
            <a:tailEnd/>
          </a:ln>
        </p:spPr>
      </p:pic>
      <p:pic>
        <p:nvPicPr>
          <p:cNvPr id="25612" name="Picture 5"/>
          <p:cNvPicPr>
            <a:picLocks noChangeAspect="1"/>
          </p:cNvPicPr>
          <p:nvPr/>
        </p:nvPicPr>
        <p:blipFill>
          <a:blip r:embed="rId3" cstate="print"/>
          <a:srcRect/>
          <a:stretch>
            <a:fillRect/>
          </a:stretch>
        </p:blipFill>
        <p:spPr bwMode="auto">
          <a:xfrm>
            <a:off x="468313" y="5300663"/>
            <a:ext cx="863600" cy="1144587"/>
          </a:xfrm>
          <a:prstGeom prst="rect">
            <a:avLst/>
          </a:prstGeom>
          <a:noFill/>
          <a:ln w="9525">
            <a:noFill/>
            <a:miter lim="800000"/>
            <a:headEnd/>
            <a:tailEnd/>
          </a:ln>
        </p:spPr>
      </p:pic>
      <p:sp>
        <p:nvSpPr>
          <p:cNvPr id="25613" name="TextBox 18"/>
          <p:cNvSpPr txBox="1">
            <a:spLocks noChangeArrowheads="1"/>
          </p:cNvSpPr>
          <p:nvPr/>
        </p:nvSpPr>
        <p:spPr bwMode="auto">
          <a:xfrm>
            <a:off x="2829215" y="5500702"/>
            <a:ext cx="1742785" cy="477054"/>
          </a:xfrm>
          <a:prstGeom prst="rect">
            <a:avLst/>
          </a:prstGeom>
          <a:noFill/>
          <a:ln w="9525">
            <a:noFill/>
            <a:miter lim="800000"/>
            <a:headEnd/>
            <a:tailEnd/>
          </a:ln>
        </p:spPr>
        <p:txBody>
          <a:bodyPr wrap="none">
            <a:spAutoFit/>
          </a:bodyPr>
          <a:lstStyle/>
          <a:p>
            <a:r>
              <a:rPr lang="en-US" sz="2500" dirty="0">
                <a:latin typeface="Calibri" pitchFamily="34" charset="0"/>
              </a:rPr>
              <a:t>4 = 4x4 = 16</a:t>
            </a:r>
          </a:p>
        </p:txBody>
      </p:sp>
      <p:sp>
        <p:nvSpPr>
          <p:cNvPr id="25614" name="TextBox 19"/>
          <p:cNvSpPr txBox="1">
            <a:spLocks noChangeArrowheads="1"/>
          </p:cNvSpPr>
          <p:nvPr/>
        </p:nvSpPr>
        <p:spPr bwMode="auto">
          <a:xfrm>
            <a:off x="2967038" y="5503863"/>
            <a:ext cx="282575" cy="323850"/>
          </a:xfrm>
          <a:prstGeom prst="rect">
            <a:avLst/>
          </a:prstGeom>
          <a:noFill/>
          <a:ln w="9525">
            <a:noFill/>
            <a:miter lim="800000"/>
            <a:headEnd/>
            <a:tailEnd/>
          </a:ln>
        </p:spPr>
        <p:txBody>
          <a:bodyPr wrap="none">
            <a:spAutoFit/>
          </a:bodyPr>
          <a:lstStyle/>
          <a:p>
            <a:r>
              <a:rPr lang="en-US" sz="1500">
                <a:latin typeface="Calibri" pitchFamily="34" charset="0"/>
              </a:rPr>
              <a:t>2</a:t>
            </a:r>
          </a:p>
        </p:txBody>
      </p:sp>
      <p:sp>
        <p:nvSpPr>
          <p:cNvPr id="21" name="Rectangle 20"/>
          <p:cNvSpPr/>
          <p:nvPr/>
        </p:nvSpPr>
        <p:spPr>
          <a:xfrm>
            <a:off x="534702" y="44624"/>
            <a:ext cx="7819064"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effectLst>
                  <a:outerShdw blurRad="41275" dist="12700" dir="12000000" algn="tl" rotWithShape="0">
                    <a:srgbClr val="000000">
                      <a:alpha val="40000"/>
                    </a:srgbClr>
                  </a:outerShdw>
                </a:effectLst>
                <a:latin typeface="+mn-lt"/>
                <a:cs typeface="+mn-cs"/>
              </a:rPr>
              <a:t>Square Numbers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498738"/>
            <a:ext cx="6480720" cy="553998"/>
          </a:xfrm>
          <a:prstGeom prst="rect">
            <a:avLst/>
          </a:prstGeom>
        </p:spPr>
        <p:txBody>
          <a:bodyPr wrap="square">
            <a:spAutoFit/>
          </a:bodyPr>
          <a:lstStyle/>
          <a:p>
            <a:pPr algn="ctr"/>
            <a:r>
              <a:rPr lang="en-US" sz="3000" dirty="0" smtClean="0"/>
              <a:t>Have you ever seen this:</a:t>
            </a:r>
            <a:endParaRPr lang="en-US" sz="3000" dirty="0"/>
          </a:p>
        </p:txBody>
      </p:sp>
      <p:pic>
        <p:nvPicPr>
          <p:cNvPr id="14" name="Picture 13"/>
          <p:cNvPicPr>
            <a:picLocks noChangeAspect="1"/>
          </p:cNvPicPr>
          <p:nvPr/>
        </p:nvPicPr>
        <p:blipFill>
          <a:blip r:embed="rId2" cstate="print"/>
          <a:srcRect/>
          <a:stretch>
            <a:fillRect/>
          </a:stretch>
        </p:blipFill>
        <p:spPr bwMode="auto">
          <a:xfrm>
            <a:off x="541015" y="531639"/>
            <a:ext cx="1438697" cy="2107067"/>
          </a:xfrm>
          <a:prstGeom prst="rect">
            <a:avLst/>
          </a:prstGeom>
          <a:noFill/>
          <a:ln w="9525">
            <a:noFill/>
            <a:miter lim="800000"/>
            <a:headEnd/>
            <a:tailEnd/>
          </a:ln>
        </p:spPr>
      </p:pic>
      <p:sp>
        <p:nvSpPr>
          <p:cNvPr id="15" name="Rectangle 14"/>
          <p:cNvSpPr/>
          <p:nvPr/>
        </p:nvSpPr>
        <p:spPr>
          <a:xfrm>
            <a:off x="323528" y="328439"/>
            <a:ext cx="8208912" cy="245248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C000"/>
              </a:solidFill>
            </a:endParaRPr>
          </a:p>
        </p:txBody>
      </p:sp>
      <p:sp>
        <p:nvSpPr>
          <p:cNvPr id="16" name="TextBox 15"/>
          <p:cNvSpPr txBox="1"/>
          <p:nvPr/>
        </p:nvSpPr>
        <p:spPr>
          <a:xfrm>
            <a:off x="5940152" y="1434842"/>
            <a:ext cx="380232" cy="553998"/>
          </a:xfrm>
          <a:prstGeom prst="rect">
            <a:avLst/>
          </a:prstGeom>
          <a:noFill/>
        </p:spPr>
        <p:txBody>
          <a:bodyPr wrap="none" rtlCol="0">
            <a:spAutoFit/>
          </a:bodyPr>
          <a:lstStyle/>
          <a:p>
            <a:r>
              <a:rPr lang="en-US" sz="3000" dirty="0" smtClean="0"/>
              <a:t>4</a:t>
            </a:r>
            <a:endParaRPr lang="en-US" sz="3000" dirty="0"/>
          </a:p>
        </p:txBody>
      </p:sp>
      <p:sp>
        <p:nvSpPr>
          <p:cNvPr id="17" name="TextBox 16"/>
          <p:cNvSpPr txBox="1"/>
          <p:nvPr/>
        </p:nvSpPr>
        <p:spPr>
          <a:xfrm>
            <a:off x="6161758" y="1399709"/>
            <a:ext cx="292068" cy="323165"/>
          </a:xfrm>
          <a:prstGeom prst="rect">
            <a:avLst/>
          </a:prstGeom>
          <a:noFill/>
        </p:spPr>
        <p:txBody>
          <a:bodyPr wrap="none" rtlCol="0">
            <a:spAutoFit/>
          </a:bodyPr>
          <a:lstStyle/>
          <a:p>
            <a:r>
              <a:rPr lang="en-US" sz="1500" dirty="0" smtClean="0"/>
              <a:t>3</a:t>
            </a:r>
            <a:endParaRPr lang="en-US" sz="1500" dirty="0"/>
          </a:p>
        </p:txBody>
      </p:sp>
      <p:sp>
        <p:nvSpPr>
          <p:cNvPr id="19" name="Down Arrow 18"/>
          <p:cNvSpPr/>
          <p:nvPr/>
        </p:nvSpPr>
        <p:spPr>
          <a:xfrm>
            <a:off x="6253958" y="1124744"/>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91680" y="1916832"/>
            <a:ext cx="6984776" cy="584775"/>
          </a:xfrm>
          <a:prstGeom prst="rect">
            <a:avLst/>
          </a:prstGeom>
        </p:spPr>
        <p:txBody>
          <a:bodyPr wrap="square">
            <a:spAutoFit/>
          </a:bodyPr>
          <a:lstStyle/>
          <a:p>
            <a:pPr algn="ctr"/>
            <a:r>
              <a:rPr lang="en-US" sz="3000" dirty="0" smtClean="0"/>
              <a:t>What does the little three (</a:t>
            </a:r>
            <a:r>
              <a:rPr lang="en-US" sz="3200" dirty="0" smtClean="0"/>
              <a:t>³</a:t>
            </a:r>
            <a:r>
              <a:rPr lang="en-US" sz="3000" dirty="0" smtClean="0"/>
              <a:t>) mean?</a:t>
            </a:r>
            <a:endParaRPr lang="en-US" sz="3000" dirty="0"/>
          </a:p>
        </p:txBody>
      </p:sp>
      <p:pic>
        <p:nvPicPr>
          <p:cNvPr id="1026" name="Picture 2"/>
          <p:cNvPicPr>
            <a:picLocks noChangeAspect="1" noChangeArrowheads="1"/>
          </p:cNvPicPr>
          <p:nvPr/>
        </p:nvPicPr>
        <p:blipFill>
          <a:blip r:embed="rId3" cstate="print"/>
          <a:srcRect/>
          <a:stretch>
            <a:fillRect/>
          </a:stretch>
        </p:blipFill>
        <p:spPr bwMode="auto">
          <a:xfrm>
            <a:off x="334194" y="3445718"/>
            <a:ext cx="4629150" cy="32956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086722" y="3589734"/>
            <a:ext cx="3085678" cy="3023215"/>
          </a:xfrm>
          <a:prstGeom prst="rect">
            <a:avLst/>
          </a:prstGeom>
          <a:noFill/>
          <a:ln w="9525">
            <a:noFill/>
            <a:miter lim="800000"/>
            <a:headEnd/>
            <a:tailEnd/>
          </a:ln>
        </p:spPr>
      </p:pic>
      <p:sp>
        <p:nvSpPr>
          <p:cNvPr id="11" name="Rectangle 10"/>
          <p:cNvSpPr/>
          <p:nvPr/>
        </p:nvSpPr>
        <p:spPr>
          <a:xfrm>
            <a:off x="971600" y="2852936"/>
            <a:ext cx="6984776" cy="553998"/>
          </a:xfrm>
          <a:prstGeom prst="rect">
            <a:avLst/>
          </a:prstGeom>
        </p:spPr>
        <p:txBody>
          <a:bodyPr wrap="square">
            <a:spAutoFit/>
          </a:bodyPr>
          <a:lstStyle/>
          <a:p>
            <a:pPr algn="ctr"/>
            <a:r>
              <a:rPr lang="en-US" sz="3000" dirty="0" smtClean="0">
                <a:solidFill>
                  <a:srgbClr val="00B050"/>
                </a:solidFill>
              </a:rPr>
              <a:t>Cubed!</a:t>
            </a:r>
            <a:endParaRPr lang="en-US" sz="30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dissolve">
                                      <p:cBhvr>
                                        <p:cTn id="16" dur="500"/>
                                        <p:tgtEl>
                                          <p:spTgt spid="1026"/>
                                        </p:tgtEl>
                                      </p:cBhvr>
                                    </p:animEffect>
                                  </p:childTnLst>
                                </p:cTn>
                              </p:par>
                              <p:par>
                                <p:cTn id="17" presetID="9"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dissolve">
                                      <p:cBhvr>
                                        <p:cTn id="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2827</Words>
  <Application>Microsoft Office PowerPoint</Application>
  <PresentationFormat>On-screen Show (4:3)</PresentationFormat>
  <Paragraphs>920</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Take out the number 1 because it is a special number.</vt:lpstr>
      <vt:lpstr>Take out numbers that have a composite factor of 2</vt:lpstr>
      <vt:lpstr>Take out numbers that have a composite factor of 2</vt:lpstr>
      <vt:lpstr>Take out numbers that have a composite factor of 4</vt:lpstr>
      <vt:lpstr>Take out numbers that have a composite factor of 4</vt:lpstr>
      <vt:lpstr>Take out numbers that have a composite factor of 5</vt:lpstr>
      <vt:lpstr>Take out numbers that have a composite factor of 5</vt:lpstr>
      <vt:lpstr>Take out numbers that have a composite factor of 7</vt:lpstr>
      <vt:lpstr>Take out numbers that have a composite factor of 7</vt:lpstr>
      <vt:lpstr>The PRIME Numbers!</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Computer</cp:lastModifiedBy>
  <cp:revision>7</cp:revision>
  <dcterms:modified xsi:type="dcterms:W3CDTF">2015-01-15T06:17:21Z</dcterms:modified>
</cp:coreProperties>
</file>