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66" r:id="rId2"/>
    <p:sldId id="257" r:id="rId3"/>
    <p:sldId id="278" r:id="rId4"/>
    <p:sldId id="280" r:id="rId5"/>
    <p:sldId id="273" r:id="rId6"/>
    <p:sldId id="258" r:id="rId7"/>
    <p:sldId id="260" r:id="rId8"/>
    <p:sldId id="261" r:id="rId9"/>
    <p:sldId id="262" r:id="rId10"/>
    <p:sldId id="281" r:id="rId11"/>
    <p:sldId id="275" r:id="rId12"/>
    <p:sldId id="286" r:id="rId13"/>
    <p:sldId id="287" r:id="rId14"/>
    <p:sldId id="288" r:id="rId15"/>
    <p:sldId id="293" r:id="rId16"/>
    <p:sldId id="285" r:id="rId17"/>
    <p:sldId id="282" r:id="rId18"/>
    <p:sldId id="283" r:id="rId19"/>
    <p:sldId id="284" r:id="rId20"/>
    <p:sldId id="294" r:id="rId21"/>
    <p:sldId id="297" r:id="rId22"/>
    <p:sldId id="272" r:id="rId23"/>
    <p:sldId id="292" r:id="rId24"/>
    <p:sldId id="295" r:id="rId25"/>
    <p:sldId id="296" r:id="rId2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372A5-CA06-4287-BE00-2999B08EAF8D}" type="datetimeFigureOut">
              <a:rPr lang="en-AU" smtClean="0"/>
              <a:pPr/>
              <a:t>6/03/2013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4B75D-D992-4E95-A54C-66C86DD00BD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E06FD8-7340-4D9E-838D-C7379B64833A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67390F-BA86-4AC4-B0DB-83B83624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Investigations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L.O.: I am learning to investigate a real-life meaningful problem and choose a sensible way to represent the data.</a:t>
            </a:r>
            <a:r>
              <a:rPr lang="en-GB" dirty="0" smtClean="0">
                <a:solidFill>
                  <a:srgbClr val="898989"/>
                </a:solidFill>
              </a:rPr>
              <a:t> </a:t>
            </a:r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Tally chart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397001"/>
          <a:ext cx="8136904" cy="508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4984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 Period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Transport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Tally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2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8am - 8:15am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Pedestrians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Vehicles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2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8:15am - 8:30am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Pedestrians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Vehicles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6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8:30am - 8:45am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Pedestrians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Vehicles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6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8:45am - 9am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Pedestrians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Vehicles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6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9am – 9:15am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Pedestrians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6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Vehicles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32792" y="44624"/>
            <a:ext cx="7467600" cy="4873752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000" dirty="0" smtClean="0"/>
              <a:t>Do we need a pedestrian crossing outside school?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did we learn about in our pedestrian crossing investigation?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collected data: Why? How?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Why did we decide to do it like that?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Is there a next step we could take?</a:t>
            </a:r>
            <a:endParaRPr lang="en-GB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4. Understanding the data: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graph will best display</a:t>
            </a:r>
            <a:r>
              <a:rPr kumimoji="0" lang="en-A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data? Why?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332656"/>
            <a:ext cx="7467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Making the data more presentable: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916832"/>
            <a:ext cx="7467600" cy="48737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was our investigation question?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dirty="0" smtClean="0"/>
              <a:t>Has our data collection </a:t>
            </a:r>
          </a:p>
          <a:p>
            <a:pPr marL="16459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2400" dirty="0" smtClean="0"/>
              <a:t>proved something?</a:t>
            </a:r>
          </a:p>
          <a:p>
            <a:pPr marL="16459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2400" dirty="0" smtClean="0"/>
              <a:t>disproved something?</a:t>
            </a:r>
          </a:p>
          <a:p>
            <a:pPr marL="16459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2400" dirty="0" smtClean="0"/>
              <a:t>Identified that we can improve something?</a:t>
            </a:r>
          </a:p>
          <a:p>
            <a:pPr marL="16459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2400" dirty="0" smtClean="0"/>
          </a:p>
          <a:p>
            <a:pPr marL="16459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en-US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413792"/>
            <a:ext cx="8352928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Has the data proved / </a:t>
            </a: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</a:t>
            </a: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proved</a:t>
            </a:r>
            <a:r>
              <a:rPr kumimoji="0" lang="en-US" sz="3000" b="0" i="0" u="none" strike="noStrike" kern="1200" cap="small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/ or identified something that needs to be </a:t>
            </a:r>
            <a:r>
              <a:rPr kumimoji="0" lang="en-US" sz="3000" b="0" i="0" u="none" strike="noStrike" kern="1200" cap="small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</a:t>
            </a:r>
            <a:r>
              <a:rPr kumimoji="0" lang="en-US" sz="3000" b="0" i="0" u="none" strike="noStrike" kern="1200" cap="small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proved</a:t>
            </a:r>
            <a:r>
              <a:rPr lang="en-US" sz="3000" dirty="0" smtClean="0">
                <a:solidFill>
                  <a:srgbClr val="7030A0"/>
                </a:solidFill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sm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/>
          <a:p>
            <a:r>
              <a:rPr lang="en-US" dirty="0" smtClean="0"/>
              <a:t>Data Investigations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L.O: I </a:t>
            </a:r>
            <a:r>
              <a:rPr lang="en-AU" dirty="0" smtClean="0">
                <a:solidFill>
                  <a:srgbClr val="898989"/>
                </a:solidFill>
              </a:rPr>
              <a:t>can create my own data investigation to prove, disprove or identify if something needs to be improved.</a:t>
            </a:r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075240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7030A0"/>
                </a:solidFill>
              </a:rPr>
              <a:t>Your Class Data Investigation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4785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None/>
            </a:pPr>
            <a:r>
              <a:rPr lang="en-US" dirty="0" smtClean="0"/>
              <a:t>You are going to solve a problem: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Create the investigation question.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Prepare yourself for the data collection.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Create the t-chart/column/survey table/tally chart.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Collect the data.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Make the data more presentable.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Determine if your data collection has either: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proved or disproved a statement , 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identified if something needs to be improved.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Create solution to solve the problem.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Present the solution to the proper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192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u="sng" dirty="0" smtClean="0">
                <a:solidFill>
                  <a:srgbClr val="8064A2"/>
                </a:solidFill>
              </a:rPr>
              <a:t>Skill 1: </a:t>
            </a:r>
            <a:br>
              <a:rPr lang="en-US" u="sng" dirty="0" smtClean="0">
                <a:solidFill>
                  <a:srgbClr val="8064A2"/>
                </a:solidFill>
              </a:rPr>
            </a:br>
            <a:r>
              <a:rPr lang="en-US" dirty="0" smtClean="0">
                <a:solidFill>
                  <a:srgbClr val="8064A2"/>
                </a:solidFill>
              </a:rPr>
              <a:t>I can create a real-life data investigation question.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3663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Is this school recycling properly?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9962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Is this school printing </a:t>
            </a:r>
            <a:r>
              <a:rPr lang="en-AU" dirty="0" smtClean="0"/>
              <a:t>wisely?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49955" y="3508418"/>
            <a:ext cx="757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Does the canteen/tuckshop provide enough healthy food alternatives?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53875" y="4300506"/>
            <a:ext cx="7574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Are students making wise choices with the types of food that they are eating at school?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202808"/>
            <a:ext cx="757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Is our school being energy efficient?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704800" y="274638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u="sng" dirty="0" smtClean="0">
                <a:solidFill>
                  <a:srgbClr val="8064A2"/>
                </a:solidFill>
              </a:rPr>
              <a:t>Skill 2:</a:t>
            </a:r>
            <a:br>
              <a:rPr lang="en-US" u="sng" dirty="0" smtClean="0">
                <a:solidFill>
                  <a:srgbClr val="8064A2"/>
                </a:solidFill>
              </a:rPr>
            </a:br>
            <a:r>
              <a:rPr lang="en-US" dirty="0" smtClean="0">
                <a:solidFill>
                  <a:srgbClr val="8064A2"/>
                </a:solidFill>
              </a:rPr>
              <a:t>I can correctly create a tally chart to record my data.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926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MUST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	Discuss the data types/categories that need to be 	collected.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	Add the categories to tally chart.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8693"/>
            <a:ext cx="8229600" cy="4892675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	Complete the tally chart.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04664"/>
            <a:ext cx="7467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Skill 3:</a:t>
            </a:r>
            <a:b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can correctly record my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u="sng" dirty="0" smtClean="0">
                <a:solidFill>
                  <a:srgbClr val="7030A0"/>
                </a:solidFill>
              </a:rPr>
              <a:t>Skill 4: </a:t>
            </a:r>
            <a:br>
              <a:rPr lang="en-US" u="sng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I can </a:t>
            </a:r>
            <a:r>
              <a:rPr lang="en-US" dirty="0" err="1" smtClean="0">
                <a:solidFill>
                  <a:srgbClr val="7030A0"/>
                </a:solidFill>
              </a:rPr>
              <a:t>organise</a:t>
            </a:r>
            <a:r>
              <a:rPr lang="en-US" dirty="0" smtClean="0">
                <a:solidFill>
                  <a:srgbClr val="7030A0"/>
                </a:solidFill>
              </a:rPr>
              <a:t> the data.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Tidying Up: </a:t>
            </a:r>
          </a:p>
          <a:p>
            <a:pPr marL="1154430" lvl="2" indent="-514350">
              <a:buFont typeface="+mj-lt"/>
              <a:buAutoNum type="romanLcPeriod"/>
            </a:pPr>
            <a:r>
              <a:rPr lang="en-US" dirty="0" smtClean="0"/>
              <a:t>Write up tally chart neatly (if necessary)</a:t>
            </a:r>
          </a:p>
          <a:p>
            <a:pPr marL="1154430" lvl="2" indent="-514350">
              <a:buFont typeface="+mj-lt"/>
              <a:buAutoNum type="romanLcPeriod"/>
            </a:pPr>
            <a:r>
              <a:rPr lang="en-US" dirty="0" smtClean="0"/>
              <a:t>Work out the TOTALS/FREQUENCY.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467600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8064A2"/>
                </a:solidFill>
              </a:rPr>
              <a:t>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66130"/>
            <a:ext cx="7467600" cy="74868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None/>
            </a:pPr>
            <a:r>
              <a:rPr lang="en-US" dirty="0" smtClean="0"/>
              <a:t>What have been some surveys you have conducted during previous years at school?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Skill 5: </a:t>
            </a:r>
            <a:br>
              <a:rPr lang="en-US" u="sng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I can </a:t>
            </a:r>
            <a:r>
              <a:rPr lang="en-US" dirty="0" err="1" smtClean="0">
                <a:solidFill>
                  <a:srgbClr val="7030A0"/>
                </a:solidFill>
              </a:rPr>
              <a:t>analyse</a:t>
            </a:r>
            <a:r>
              <a:rPr lang="en-US" dirty="0" smtClean="0">
                <a:solidFill>
                  <a:srgbClr val="7030A0"/>
                </a:solidFill>
              </a:rPr>
              <a:t> the data.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76872"/>
          </a:xfrm>
        </p:spPr>
        <p:txBody>
          <a:bodyPr/>
          <a:lstStyle/>
          <a:p>
            <a:pPr>
              <a:buFont typeface="Arial" charset="0"/>
              <a:buAutoNum type="arabicPeriod"/>
            </a:pPr>
            <a:r>
              <a:rPr lang="en-US" dirty="0" smtClean="0"/>
              <a:t>Has your data collection: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proved a statement?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disproved a statement?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identified if something needs to be improved?</a:t>
            </a:r>
          </a:p>
          <a:p>
            <a:pPr>
              <a:buFont typeface="Arial" charset="0"/>
              <a:buAutoNum type="arabicPeriod"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293096"/>
            <a:ext cx="7467600" cy="24768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it has not then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ask yourself…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baseline="0" dirty="0" smtClean="0"/>
              <a:t>“How can I change/modify</a:t>
            </a:r>
            <a:r>
              <a:rPr lang="en-US" sz="2400" dirty="0" smtClean="0"/>
              <a:t> my approach so that I can prove, disprove or identify if an improvement needs to be made?”</a:t>
            </a:r>
            <a:endParaRPr lang="en-US" sz="2400" baseline="0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40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en-US" sz="2400" baseline="0" dirty="0" smtClean="0"/>
              <a:t>Do you need to increase the scope/size of the investigation?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Skill 6: </a:t>
            </a:r>
            <a:br>
              <a:rPr lang="en-US" u="sng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I can create a graph that best displays the data.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AutoNum type="arabicPeriod"/>
            </a:pPr>
            <a:r>
              <a:rPr lang="en-US" dirty="0" smtClean="0"/>
              <a:t>Which graph will best display the data? </a:t>
            </a:r>
          </a:p>
          <a:p>
            <a:pPr>
              <a:buFont typeface="Arial" charset="0"/>
              <a:buAutoNum type="arabicPeriod"/>
            </a:pPr>
            <a:endParaRPr lang="en-US" dirty="0" smtClean="0"/>
          </a:p>
          <a:p>
            <a:pPr>
              <a:buFont typeface="Arial" charset="0"/>
              <a:buAutoNum type="arabicPeriod"/>
            </a:pPr>
            <a:endParaRPr lang="en-US" dirty="0" smtClean="0"/>
          </a:p>
          <a:p>
            <a:pPr>
              <a:buFont typeface="Arial" charset="0"/>
              <a:buAutoNum type="arabicPeriod"/>
            </a:pPr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Reflection 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2154"/>
            <a:ext cx="7467600" cy="487375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dirty="0" smtClean="0"/>
              <a:t>Peer assess your partner’s graph/chart.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Was it accurate?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Does they organise the data well? Why (not)?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Was it correctly labeled?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Would the graph make sense to a complete stranger?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467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Reflection 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4162"/>
            <a:ext cx="7467600" cy="4873752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Peer assess your partner’s data collection.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Was it accurate?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Does they organise the data well? Why (not)?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Would the data make sense to a complete stranger?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075240" cy="2002234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Skill 6: </a:t>
            </a:r>
            <a:br>
              <a:rPr lang="en-US" u="sng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I can take action based on the data collected.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23600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Create solution to solve the problem.</a:t>
            </a:r>
          </a:p>
          <a:p>
            <a:pPr>
              <a:buFont typeface="Arial" charset="0"/>
              <a:buAutoNum type="arabicPeriod"/>
            </a:pP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19256" cy="1570186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Skill 7: </a:t>
            </a:r>
            <a:br>
              <a:rPr lang="en-US" u="sng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I can present the data to someone so that the proper action can be taken.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Present the solution to the proper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467600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8064A2"/>
                </a:solidFill>
              </a:rPr>
              <a:t>SURVEYS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2792" y="908720"/>
            <a:ext cx="7467600" cy="7486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type of things do you think senior students should be conducting surveys about?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Surveys linked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real life situations/scenarios that might actually make a difference because you conducted a survey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sz="2200" dirty="0" smtClean="0">
              <a:solidFill>
                <a:srgbClr val="00B050"/>
              </a:solidFill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200" dirty="0" smtClean="0"/>
              <a:t>Investigations should be used to..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200" dirty="0" smtClean="0">
                <a:solidFill>
                  <a:srgbClr val="00B050"/>
                </a:solidFill>
              </a:rPr>
              <a:t>prove </a:t>
            </a:r>
            <a:r>
              <a:rPr lang="en-US" sz="2200" dirty="0" smtClean="0"/>
              <a:t>something,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dis</a:t>
            </a:r>
            <a:r>
              <a:rPr lang="en-US" sz="2200" dirty="0" smtClean="0">
                <a:solidFill>
                  <a:srgbClr val="00B050"/>
                </a:solidFill>
              </a:rPr>
              <a:t>prove </a:t>
            </a:r>
            <a:r>
              <a:rPr lang="en-US" sz="2200" dirty="0" smtClean="0"/>
              <a:t>something, or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200" dirty="0" smtClean="0"/>
              <a:t>identify if we need to </a:t>
            </a:r>
            <a:r>
              <a:rPr lang="en-US" sz="2200" dirty="0" smtClean="0">
                <a:solidFill>
                  <a:srgbClr val="00B0F0"/>
                </a:solidFill>
              </a:rPr>
              <a:t>im</a:t>
            </a:r>
            <a:r>
              <a:rPr lang="en-US" sz="2200" dirty="0" smtClean="0">
                <a:solidFill>
                  <a:srgbClr val="00B050"/>
                </a:solidFill>
              </a:rPr>
              <a:t>prove </a:t>
            </a:r>
            <a:r>
              <a:rPr lang="en-US" sz="2200" dirty="0" smtClean="0"/>
              <a:t>something.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endParaRPr lang="en-US" sz="2200" dirty="0" smtClean="0">
              <a:solidFill>
                <a:srgbClr val="00B050"/>
              </a:solidFill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ü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467600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8064A2"/>
                </a:solidFill>
              </a:rPr>
              <a:t>SURVEYS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780928"/>
            <a:ext cx="8424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500" dirty="0" smtClean="0">
                <a:solidFill>
                  <a:schemeClr val="accent1">
                    <a:lumMod val="75000"/>
                  </a:schemeClr>
                </a:solidFill>
              </a:rPr>
              <a:t>To do this we need to create an investigation question!</a:t>
            </a:r>
          </a:p>
          <a:p>
            <a:pPr algn="ctr"/>
            <a:endParaRPr lang="en-AU" sz="25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836712"/>
            <a:ext cx="7992888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200" dirty="0" smtClean="0"/>
              <a:t>Investigations should be used to..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200" dirty="0" smtClean="0">
                <a:solidFill>
                  <a:srgbClr val="00B050"/>
                </a:solidFill>
              </a:rPr>
              <a:t>prove </a:t>
            </a:r>
            <a:r>
              <a:rPr lang="en-US" sz="2200" dirty="0" smtClean="0"/>
              <a:t>something,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dis</a:t>
            </a:r>
            <a:r>
              <a:rPr lang="en-US" sz="2200" dirty="0" smtClean="0">
                <a:solidFill>
                  <a:srgbClr val="00B050"/>
                </a:solidFill>
              </a:rPr>
              <a:t>prove </a:t>
            </a:r>
            <a:r>
              <a:rPr lang="en-US" sz="2200" dirty="0" smtClean="0"/>
              <a:t>something, or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sz="2200" dirty="0" smtClean="0"/>
              <a:t>identify if we need to </a:t>
            </a:r>
            <a:r>
              <a:rPr lang="en-US" sz="2200" dirty="0" smtClean="0">
                <a:solidFill>
                  <a:srgbClr val="00B0F0"/>
                </a:solidFill>
              </a:rPr>
              <a:t>im</a:t>
            </a:r>
            <a:r>
              <a:rPr lang="en-US" sz="2200" dirty="0" smtClean="0">
                <a:solidFill>
                  <a:srgbClr val="00B050"/>
                </a:solidFill>
              </a:rPr>
              <a:t>prove </a:t>
            </a:r>
            <a:r>
              <a:rPr lang="en-US" sz="2200" dirty="0" smtClean="0"/>
              <a:t>something.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3649241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000" dirty="0" smtClean="0"/>
              <a:t>What is a question that you would like to pose so that we could investigate it?</a:t>
            </a:r>
            <a:endParaRPr lang="en-AU" sz="3000" dirty="0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07" y="3704208"/>
            <a:ext cx="100806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51520" y="3501008"/>
            <a:ext cx="8208912" cy="187642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075240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8064A2"/>
                </a:solidFill>
              </a:rPr>
              <a:t>Today’s Whole Class Data Investigation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4785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None/>
            </a:pPr>
            <a:r>
              <a:rPr lang="en-US" dirty="0" smtClean="0"/>
              <a:t>We are going to solve a problem.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Create the investigation question.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Prepare yourself for the data collection.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Create the t-chart/column/survey table/tally chart.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Collect the data.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Understand the data.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Make the data more presentable (in graph form).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Determine if your data collection has either: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proved or disproved a statement , 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identified if something needs to be improved.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Create solution to solve the problem.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Present the solution to the proper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19256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7030A0"/>
                </a:solidFill>
              </a:rPr>
              <a:t>1. Discuss the investigation question: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4873752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3000" i="1" dirty="0" smtClean="0"/>
              <a:t>Do we need a pedestrian crossing outside school?</a:t>
            </a:r>
          </a:p>
        </p:txBody>
      </p:sp>
      <p:pic>
        <p:nvPicPr>
          <p:cNvPr id="6246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996952"/>
            <a:ext cx="1987595" cy="13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256490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 pedestrian crossing?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would we need one?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can we work out if we need 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2. Preparing ourselves for the data collection: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data could we collect?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smtClean="0"/>
              <a:t>From where?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At what time(s)?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6451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5700" y="4837113"/>
            <a:ext cx="194151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3. Collecting the data: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could we collect the data required to find the answer to our question?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00B050"/>
                </a:solidFill>
              </a:rPr>
              <a:t>		By watching the traffic outside of school.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00B050"/>
                </a:solidFill>
              </a:rPr>
              <a:t>If there are more pedestrians (people walking) than vehicles, then we DO need a pedestrian crossing.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could we RECORD our data?</a:t>
            </a:r>
          </a:p>
          <a:p>
            <a:pPr algn="ctr" eaLnBrk="1" hangingPunct="1">
              <a:buNone/>
            </a:pPr>
            <a:r>
              <a:rPr lang="en-US" dirty="0" smtClean="0">
                <a:solidFill>
                  <a:srgbClr val="00B050"/>
                </a:solidFill>
              </a:rPr>
              <a:t>Using a table and tally marks!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What would our </a:t>
            </a:r>
            <a:r>
              <a:rPr lang="en-US" b="1" u="sng" dirty="0" smtClean="0"/>
              <a:t>tally chart</a:t>
            </a:r>
            <a:r>
              <a:rPr lang="en-US" b="1" dirty="0" smtClean="0"/>
              <a:t> </a:t>
            </a:r>
            <a:r>
              <a:rPr lang="en-US" dirty="0" smtClean="0"/>
              <a:t>look like?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32792" y="44624"/>
            <a:ext cx="7467600" cy="432048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2000" dirty="0" smtClean="0"/>
              <a:t>Do we need a pedestrian crossing outside school?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822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Data Investigations</vt:lpstr>
      <vt:lpstr>SURVEYS</vt:lpstr>
      <vt:lpstr>SURVEYS</vt:lpstr>
      <vt:lpstr>SURVEYS</vt:lpstr>
      <vt:lpstr>Today’s Whole Class Data Investigation </vt:lpstr>
      <vt:lpstr>1. Discuss the investigation question:</vt:lpstr>
      <vt:lpstr>2. Preparing ourselves for the data collection:</vt:lpstr>
      <vt:lpstr>3. Collecting the data:</vt:lpstr>
      <vt:lpstr>What would our tally chart look like?</vt:lpstr>
      <vt:lpstr>Tally chart</vt:lpstr>
      <vt:lpstr>4. Understanding the data:</vt:lpstr>
      <vt:lpstr>Slide 12</vt:lpstr>
      <vt:lpstr>Slide 13</vt:lpstr>
      <vt:lpstr>Data Investigations</vt:lpstr>
      <vt:lpstr>Your Class Data Investigation </vt:lpstr>
      <vt:lpstr>Skill 1:  I can create a real-life data investigation question.</vt:lpstr>
      <vt:lpstr>Skill 2: I can correctly create a tally chart to record my data.</vt:lpstr>
      <vt:lpstr>Slide 18</vt:lpstr>
      <vt:lpstr>Skill 4:  I can organise the data.</vt:lpstr>
      <vt:lpstr>Skill 5:  I can analyse the data.</vt:lpstr>
      <vt:lpstr>Skill 6:  I can create a graph that best displays the data.</vt:lpstr>
      <vt:lpstr>Reflection </vt:lpstr>
      <vt:lpstr>Reflection </vt:lpstr>
      <vt:lpstr>Skill 6:  I can take action based on the data collected.</vt:lpstr>
      <vt:lpstr>Skill 7:  I can present the data to someone so that the proper action can be taken.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Data Invesitgation </dc:title>
  <cp:lastModifiedBy>staff</cp:lastModifiedBy>
  <cp:revision>18</cp:revision>
  <dcterms:modified xsi:type="dcterms:W3CDTF">2013-03-06T03:22:34Z</dcterms:modified>
</cp:coreProperties>
</file>