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8" r:id="rId3"/>
    <p:sldId id="266" r:id="rId4"/>
    <p:sldId id="257" r:id="rId5"/>
    <p:sldId id="304" r:id="rId6"/>
    <p:sldId id="267" r:id="rId7"/>
    <p:sldId id="264" r:id="rId8"/>
    <p:sldId id="258" r:id="rId9"/>
    <p:sldId id="288" r:id="rId10"/>
    <p:sldId id="285" r:id="rId11"/>
    <p:sldId id="307" r:id="rId12"/>
    <p:sldId id="289" r:id="rId13"/>
    <p:sldId id="298" r:id="rId14"/>
    <p:sldId id="297" r:id="rId15"/>
    <p:sldId id="287" r:id="rId16"/>
    <p:sldId id="308" r:id="rId17"/>
    <p:sldId id="265" r:id="rId18"/>
    <p:sldId id="270" r:id="rId19"/>
    <p:sldId id="299" r:id="rId20"/>
    <p:sldId id="305" r:id="rId21"/>
    <p:sldId id="260" r:id="rId22"/>
    <p:sldId id="273" r:id="rId23"/>
    <p:sldId id="300" r:id="rId24"/>
    <p:sldId id="290" r:id="rId25"/>
    <p:sldId id="261" r:id="rId26"/>
    <p:sldId id="291" r:id="rId27"/>
    <p:sldId id="306" r:id="rId28"/>
    <p:sldId id="293" r:id="rId29"/>
    <p:sldId id="262" r:id="rId30"/>
    <p:sldId id="294" r:id="rId31"/>
    <p:sldId id="309" r:id="rId32"/>
    <p:sldId id="295" r:id="rId33"/>
    <p:sldId id="263" r:id="rId34"/>
    <p:sldId id="296" r:id="rId35"/>
    <p:sldId id="30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3" d="100"/>
          <a:sy n="63" d="100"/>
        </p:scale>
        <p:origin x="-64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FFFAE585-2322-40DC-A6EC-B170F4F9E11F}" type="datetimeFigureOut">
              <a:rPr lang="en-US" smtClean="0"/>
              <a:pPr/>
              <a:t>1/11/2014</a:t>
            </a:fld>
            <a:endParaRPr lang="en-AU"/>
          </a:p>
        </p:txBody>
      </p:sp>
      <p:sp>
        <p:nvSpPr>
          <p:cNvPr id="2" name="Footer Placeholder 1"/>
          <p:cNvSpPr>
            <a:spLocks noGrp="1"/>
          </p:cNvSpPr>
          <p:nvPr>
            <p:ph type="ftr" sz="quarter" idx="11"/>
          </p:nvPr>
        </p:nvSpPr>
        <p:spPr/>
        <p:txBody>
          <a:bodyPr/>
          <a:lstStyle/>
          <a:p>
            <a:endParaRPr lang="en-AU"/>
          </a:p>
        </p:txBody>
      </p:sp>
      <p:sp>
        <p:nvSpPr>
          <p:cNvPr id="15" name="Slide Number Placeholder 14"/>
          <p:cNvSpPr>
            <a:spLocks noGrp="1"/>
          </p:cNvSpPr>
          <p:nvPr>
            <p:ph type="sldNum" sz="quarter" idx="12"/>
          </p:nvPr>
        </p:nvSpPr>
        <p:spPr>
          <a:xfrm>
            <a:off x="8229600" y="6473952"/>
            <a:ext cx="758952" cy="246888"/>
          </a:xfrm>
        </p:spPr>
        <p:txBody>
          <a:bodyPr/>
          <a:lstStyle/>
          <a:p>
            <a:fld id="{AB277E7B-C18F-4E4F-8BBE-B4D7F6979706}"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FAE585-2322-40DC-A6EC-B170F4F9E11F}" type="datetimeFigureOut">
              <a:rPr lang="en-US" smtClean="0"/>
              <a:pPr/>
              <a:t>1/11/2014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B277E7B-C18F-4E4F-8BBE-B4D7F6979706}"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FAE585-2322-40DC-A6EC-B170F4F9E11F}" type="datetimeFigureOut">
              <a:rPr lang="en-US" smtClean="0"/>
              <a:pPr/>
              <a:t>1/11/2014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B277E7B-C18F-4E4F-8BBE-B4D7F6979706}"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FFAE585-2322-40DC-A6EC-B170F4F9E11F}" type="datetimeFigureOut">
              <a:rPr lang="en-US" smtClean="0"/>
              <a:pPr/>
              <a:t>1/11/2014</a:t>
            </a:fld>
            <a:endParaRPr lang="en-AU"/>
          </a:p>
        </p:txBody>
      </p:sp>
      <p:sp>
        <p:nvSpPr>
          <p:cNvPr id="19" name="Footer Placeholder 18"/>
          <p:cNvSpPr>
            <a:spLocks noGrp="1"/>
          </p:cNvSpPr>
          <p:nvPr>
            <p:ph type="ftr" sz="quarter" idx="11"/>
          </p:nvPr>
        </p:nvSpPr>
        <p:spPr>
          <a:xfrm>
            <a:off x="3581400" y="76200"/>
            <a:ext cx="2895600" cy="288925"/>
          </a:xfrm>
        </p:spPr>
        <p:txBody>
          <a:bodyPr/>
          <a:lstStyle/>
          <a:p>
            <a:endParaRPr lang="en-AU"/>
          </a:p>
        </p:txBody>
      </p:sp>
      <p:sp>
        <p:nvSpPr>
          <p:cNvPr id="16" name="Slide Number Placeholder 15"/>
          <p:cNvSpPr>
            <a:spLocks noGrp="1"/>
          </p:cNvSpPr>
          <p:nvPr>
            <p:ph type="sldNum" sz="quarter" idx="12"/>
          </p:nvPr>
        </p:nvSpPr>
        <p:spPr>
          <a:xfrm>
            <a:off x="8229600" y="6473952"/>
            <a:ext cx="758952" cy="246888"/>
          </a:xfrm>
        </p:spPr>
        <p:txBody>
          <a:bodyPr/>
          <a:lstStyle/>
          <a:p>
            <a:fld id="{AB277E7B-C18F-4E4F-8BBE-B4D7F6979706}"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FFFAE585-2322-40DC-A6EC-B170F4F9E11F}" type="datetimeFigureOut">
              <a:rPr lang="en-US" smtClean="0"/>
              <a:pPr/>
              <a:t>1/11/2014</a:t>
            </a:fld>
            <a:endParaRPr lang="en-AU"/>
          </a:p>
        </p:txBody>
      </p:sp>
      <p:sp>
        <p:nvSpPr>
          <p:cNvPr id="11" name="Footer Placeholder 10"/>
          <p:cNvSpPr>
            <a:spLocks noGrp="1"/>
          </p:cNvSpPr>
          <p:nvPr>
            <p:ph type="ftr" sz="quarter" idx="11"/>
          </p:nvPr>
        </p:nvSpPr>
        <p:spPr/>
        <p:txBody>
          <a:bodyPr/>
          <a:lstStyle/>
          <a:p>
            <a:endParaRPr lang="en-AU"/>
          </a:p>
        </p:txBody>
      </p:sp>
      <p:sp>
        <p:nvSpPr>
          <p:cNvPr id="16" name="Slide Number Placeholder 15"/>
          <p:cNvSpPr>
            <a:spLocks noGrp="1"/>
          </p:cNvSpPr>
          <p:nvPr>
            <p:ph type="sldNum" sz="quarter" idx="12"/>
          </p:nvPr>
        </p:nvSpPr>
        <p:spPr/>
        <p:txBody>
          <a:bodyPr/>
          <a:lstStyle/>
          <a:p>
            <a:fld id="{AB277E7B-C18F-4E4F-8BBE-B4D7F6979706}" type="slidenum">
              <a:rPr lang="en-AU" smtClean="0"/>
              <a:pPr/>
              <a:t>‹#›</a:t>
            </a:fld>
            <a:endParaRPr lang="en-AU"/>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FFFAE585-2322-40DC-A6EC-B170F4F9E11F}" type="datetimeFigureOut">
              <a:rPr lang="en-US" smtClean="0"/>
              <a:pPr/>
              <a:t>1/11/2014</a:t>
            </a:fld>
            <a:endParaRPr lang="en-AU"/>
          </a:p>
        </p:txBody>
      </p:sp>
      <p:sp>
        <p:nvSpPr>
          <p:cNvPr id="10" name="Footer Placeholder 9"/>
          <p:cNvSpPr>
            <a:spLocks noGrp="1"/>
          </p:cNvSpPr>
          <p:nvPr>
            <p:ph type="ftr" sz="quarter" idx="11"/>
          </p:nvPr>
        </p:nvSpPr>
        <p:spPr/>
        <p:txBody>
          <a:bodyPr/>
          <a:lstStyle/>
          <a:p>
            <a:endParaRPr lang="en-AU"/>
          </a:p>
        </p:txBody>
      </p:sp>
      <p:sp>
        <p:nvSpPr>
          <p:cNvPr id="31" name="Slide Number Placeholder 30"/>
          <p:cNvSpPr>
            <a:spLocks noGrp="1"/>
          </p:cNvSpPr>
          <p:nvPr>
            <p:ph type="sldNum" sz="quarter" idx="12"/>
          </p:nvPr>
        </p:nvSpPr>
        <p:spPr/>
        <p:txBody>
          <a:bodyPr/>
          <a:lstStyle/>
          <a:p>
            <a:fld id="{AB277E7B-C18F-4E4F-8BBE-B4D7F6979706}"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FFFAE585-2322-40DC-A6EC-B170F4F9E11F}" type="datetimeFigureOut">
              <a:rPr lang="en-US" smtClean="0"/>
              <a:pPr/>
              <a:t>1/11/2014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8229600" y="6477000"/>
            <a:ext cx="762000" cy="246888"/>
          </a:xfrm>
        </p:spPr>
        <p:txBody>
          <a:bodyPr/>
          <a:lstStyle/>
          <a:p>
            <a:fld id="{AB277E7B-C18F-4E4F-8BBE-B4D7F6979706}" type="slidenum">
              <a:rPr lang="en-AU" smtClean="0"/>
              <a:pPr/>
              <a:t>‹#›</a:t>
            </a:fld>
            <a:endParaRPr lang="en-AU"/>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FFAE585-2322-40DC-A6EC-B170F4F9E11F}" type="datetimeFigureOut">
              <a:rPr lang="en-US" smtClean="0"/>
              <a:pPr/>
              <a:t>1/11/2014</a:t>
            </a:fld>
            <a:endParaRPr lang="en-AU"/>
          </a:p>
        </p:txBody>
      </p:sp>
      <p:sp>
        <p:nvSpPr>
          <p:cNvPr id="21" name="Footer Placeholder 20"/>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B277E7B-C18F-4E4F-8BBE-B4D7F6979706}"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FFAE585-2322-40DC-A6EC-B170F4F9E11F}" type="datetimeFigureOut">
              <a:rPr lang="en-US" smtClean="0"/>
              <a:pPr/>
              <a:t>1/11/2014</a:t>
            </a:fld>
            <a:endParaRPr lang="en-AU"/>
          </a:p>
        </p:txBody>
      </p:sp>
      <p:sp>
        <p:nvSpPr>
          <p:cNvPr id="24" name="Footer Placeholder 23"/>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B277E7B-C18F-4E4F-8BBE-B4D7F6979706}"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FFFAE585-2322-40DC-A6EC-B170F4F9E11F}" type="datetimeFigureOut">
              <a:rPr lang="en-US" smtClean="0"/>
              <a:pPr/>
              <a:t>1/11/2014</a:t>
            </a:fld>
            <a:endParaRPr lang="en-AU"/>
          </a:p>
        </p:txBody>
      </p:sp>
      <p:sp>
        <p:nvSpPr>
          <p:cNvPr id="29" name="Footer Placeholder 28"/>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B277E7B-C18F-4E4F-8BBE-B4D7F6979706}"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FFFAE585-2322-40DC-A6EC-B170F4F9E11F}" type="datetimeFigureOut">
              <a:rPr lang="en-US" smtClean="0"/>
              <a:pPr/>
              <a:t>1/11/2014</a:t>
            </a:fld>
            <a:endParaRPr lang="en-AU"/>
          </a:p>
        </p:txBody>
      </p:sp>
      <p:sp>
        <p:nvSpPr>
          <p:cNvPr id="5" name="Footer Placeholder 4"/>
          <p:cNvSpPr>
            <a:spLocks noGrp="1"/>
          </p:cNvSpPr>
          <p:nvPr>
            <p:ph type="ftr" sz="quarter" idx="11"/>
          </p:nvPr>
        </p:nvSpPr>
        <p:spPr/>
        <p:txBody>
          <a:bodyPr/>
          <a:lstStyle/>
          <a:p>
            <a:endParaRPr lang="en-AU"/>
          </a:p>
        </p:txBody>
      </p:sp>
      <p:sp>
        <p:nvSpPr>
          <p:cNvPr id="31" name="Slide Number Placeholder 30"/>
          <p:cNvSpPr>
            <a:spLocks noGrp="1"/>
          </p:cNvSpPr>
          <p:nvPr>
            <p:ph type="sldNum" sz="quarter" idx="12"/>
          </p:nvPr>
        </p:nvSpPr>
        <p:spPr/>
        <p:txBody>
          <a:bodyPr/>
          <a:lstStyle/>
          <a:p>
            <a:fld id="{AB277E7B-C18F-4E4F-8BBE-B4D7F6979706}" type="slidenum">
              <a:rPr lang="en-AU" smtClean="0"/>
              <a:pPr/>
              <a:t>‹#›</a:t>
            </a:fld>
            <a:endParaRPr lang="en-AU"/>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FFAE585-2322-40DC-A6EC-B170F4F9E11F}" type="datetimeFigureOut">
              <a:rPr lang="en-US" smtClean="0"/>
              <a:pPr/>
              <a:t>1/11/2014</a:t>
            </a:fld>
            <a:endParaRPr lang="en-AU"/>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AU"/>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B277E7B-C18F-4E4F-8BBE-B4D7F6979706}" type="slidenum">
              <a:rPr lang="en-AU" smtClean="0"/>
              <a:pPr/>
              <a:t>‹#›</a:t>
            </a:fld>
            <a:endParaRPr lang="en-AU"/>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vimeo.com/23582085"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biblestudytools.com/"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youtube.com/watch?v=o9tJW9MDs2M"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63509"/>
            <a:ext cx="8429684" cy="1508103"/>
          </a:xfrm>
        </p:spPr>
        <p:txBody>
          <a:bodyPr>
            <a:noAutofit/>
          </a:bodyPr>
          <a:lstStyle/>
          <a:p>
            <a:r>
              <a:rPr lang="en-US" sz="4500" b="1" dirty="0" smtClean="0"/>
              <a:t>Prayer &amp; Me: </a:t>
            </a:r>
            <a:br>
              <a:rPr lang="en-US" sz="4500" b="1" dirty="0" smtClean="0"/>
            </a:br>
            <a:r>
              <a:rPr lang="en-US" sz="4500" b="1" dirty="0" smtClean="0"/>
              <a:t>Prayer in Today’s World</a:t>
            </a:r>
            <a:r>
              <a:rPr lang="en-AU" sz="4500" dirty="0" smtClean="0"/>
              <a:t/>
            </a:r>
            <a:br>
              <a:rPr lang="en-AU" sz="4500" dirty="0" smtClean="0"/>
            </a:br>
            <a:endParaRPr lang="en-AU" sz="4500" dirty="0"/>
          </a:p>
        </p:txBody>
      </p:sp>
      <p:sp>
        <p:nvSpPr>
          <p:cNvPr id="3" name="Subtitle 2"/>
          <p:cNvSpPr>
            <a:spLocks noGrp="1"/>
          </p:cNvSpPr>
          <p:nvPr>
            <p:ph type="subTitle" idx="1"/>
          </p:nvPr>
        </p:nvSpPr>
        <p:spPr>
          <a:xfrm>
            <a:off x="107504" y="5214950"/>
            <a:ext cx="8458200" cy="914400"/>
          </a:xfrm>
        </p:spPr>
        <p:txBody>
          <a:bodyPr>
            <a:normAutofit/>
          </a:bodyPr>
          <a:lstStyle/>
          <a:p>
            <a:pPr algn="r"/>
            <a:r>
              <a:rPr lang="en-US" sz="1800" dirty="0" smtClean="0"/>
              <a:t>Adapted from Joan </a:t>
            </a:r>
            <a:r>
              <a:rPr lang="en-US" sz="1800" dirty="0" err="1" smtClean="0"/>
              <a:t>Chittiser</a:t>
            </a:r>
            <a:r>
              <a:rPr lang="en-US" sz="1800" dirty="0" smtClean="0"/>
              <a:t>, ‘The breath of the soul: Reflections on prayer’</a:t>
            </a:r>
            <a:endParaRPr lang="en-AU" sz="1800" dirty="0" smtClean="0"/>
          </a:p>
          <a:p>
            <a:pPr algn="r"/>
            <a:endParaRPr lang="en-AU" sz="1800" dirty="0"/>
          </a:p>
        </p:txBody>
      </p:sp>
      <p:pic>
        <p:nvPicPr>
          <p:cNvPr id="4" name="Picture 3" descr="praying-hands.jpg"/>
          <p:cNvPicPr/>
          <p:nvPr/>
        </p:nvPicPr>
        <p:blipFill>
          <a:blip r:embed="rId2" cstate="print"/>
          <a:stretch>
            <a:fillRect/>
          </a:stretch>
        </p:blipFill>
        <p:spPr>
          <a:xfrm>
            <a:off x="2071670" y="1643050"/>
            <a:ext cx="4857784" cy="2928958"/>
          </a:xfrm>
          <a:prstGeom prst="rect">
            <a:avLst/>
          </a:prstGeom>
        </p:spPr>
      </p:pic>
      <p:sp>
        <p:nvSpPr>
          <p:cNvPr id="14337" name="Rectangle 1"/>
          <p:cNvSpPr>
            <a:spLocks noChangeArrowheads="1"/>
          </p:cNvSpPr>
          <p:nvPr/>
        </p:nvSpPr>
        <p:spPr bwMode="auto">
          <a:xfrm>
            <a:off x="285720" y="4714884"/>
            <a:ext cx="8471871" cy="3231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Prayer is the relationship between the self and God.  So let’s take a closer look at what prayer can look life.</a:t>
            </a:r>
            <a:endParaRPr kumimoji="0" lang="en-US" sz="15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2" y="63509"/>
            <a:ext cx="8429684" cy="1508103"/>
          </a:xfrm>
          <a:prstGeom prst="rect">
            <a:avLst/>
          </a:prstGeom>
        </p:spPr>
        <p:txBody>
          <a:bodyPr>
            <a:normAutofit fontScale="97500"/>
          </a:bodyPr>
          <a:lstStyle/>
          <a:p>
            <a:pPr lvl="0">
              <a:spcBef>
                <a:spcPct val="0"/>
              </a:spcBef>
            </a:pPr>
            <a:r>
              <a:rPr lang="en-US" sz="3600" b="1" cap="all" dirty="0">
                <a:solidFill>
                  <a:schemeClr val="tx2"/>
                </a:solidFill>
                <a:effectLst>
                  <a:reflection blurRad="12700" stA="48000" endA="300" endPos="55000" dir="5400000" sy="-90000" algn="bl" rotWithShape="0"/>
                </a:effectLst>
              </a:rPr>
              <a:t>Prayer: </a:t>
            </a:r>
            <a:r>
              <a:rPr kumimoji="0" lang="en-US" sz="36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responsibility</a:t>
            </a:r>
            <a:endParaRPr kumimoji="0" lang="en-AU"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025" name="Rectangle 1"/>
          <p:cNvSpPr>
            <a:spLocks noChangeArrowheads="1"/>
          </p:cNvSpPr>
          <p:nvPr/>
        </p:nvSpPr>
        <p:spPr bwMode="auto">
          <a:xfrm>
            <a:off x="285720" y="1012812"/>
            <a:ext cx="8643902"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500" dirty="0" smtClean="0">
                <a:latin typeface="Book Antiqua" pitchFamily="18" charset="0"/>
              </a:rPr>
              <a:t>What did we talk about during the previous Religion lesson?</a:t>
            </a:r>
            <a:endParaRPr lang="en-AU" sz="2500" dirty="0">
              <a:latin typeface="Book Antiqua" pitchFamily="18" charset="0"/>
            </a:endParaRPr>
          </a:p>
        </p:txBody>
      </p:sp>
      <p:sp>
        <p:nvSpPr>
          <p:cNvPr id="5" name="Rectangle 1"/>
          <p:cNvSpPr>
            <a:spLocks noChangeArrowheads="1"/>
          </p:cNvSpPr>
          <p:nvPr/>
        </p:nvSpPr>
        <p:spPr bwMode="auto">
          <a:xfrm>
            <a:off x="285720" y="2809070"/>
            <a:ext cx="8643902" cy="4770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500" dirty="0" smtClean="0">
                <a:latin typeface="Book Antiqua" pitchFamily="18" charset="0"/>
              </a:rPr>
              <a:t>What is active prayer?</a:t>
            </a:r>
            <a:endParaRPr lang="en-AU" sz="2500" dirty="0">
              <a:latin typeface="Book Antiqua" pitchFamily="18" charset="0"/>
            </a:endParaRPr>
          </a:p>
        </p:txBody>
      </p:sp>
      <p:sp>
        <p:nvSpPr>
          <p:cNvPr id="6" name="Rectangle 1"/>
          <p:cNvSpPr>
            <a:spLocks noChangeArrowheads="1"/>
          </p:cNvSpPr>
          <p:nvPr/>
        </p:nvSpPr>
        <p:spPr bwMode="auto">
          <a:xfrm>
            <a:off x="285720" y="4452144"/>
            <a:ext cx="8643902" cy="4770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500" dirty="0" smtClean="0">
                <a:latin typeface="Book Antiqua" pitchFamily="18" charset="0"/>
              </a:rPr>
              <a:t>What role does responsibility play in active prayer?</a:t>
            </a:r>
            <a:endParaRPr lang="en-AU" sz="2500" dirty="0">
              <a:latin typeface="Book Antiqu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2" y="63509"/>
            <a:ext cx="8429684" cy="1508103"/>
          </a:xfrm>
          <a:prstGeom prst="rect">
            <a:avLst/>
          </a:prstGeom>
        </p:spPr>
        <p:txBody>
          <a:bodyPr>
            <a:normAutofit fontScale="97500"/>
          </a:bodyPr>
          <a:lstStyle/>
          <a:p>
            <a:pPr lvl="0">
              <a:spcBef>
                <a:spcPct val="0"/>
              </a:spcBef>
            </a:pPr>
            <a:r>
              <a:rPr lang="en-US" sz="3600" b="1" cap="all" dirty="0">
                <a:solidFill>
                  <a:schemeClr val="tx2"/>
                </a:solidFill>
                <a:effectLst>
                  <a:reflection blurRad="12700" stA="48000" endA="300" endPos="55000" dir="5400000" sy="-90000" algn="bl" rotWithShape="0"/>
                </a:effectLst>
              </a:rPr>
              <a:t>Prayer: </a:t>
            </a:r>
            <a:r>
              <a:rPr kumimoji="0" lang="en-US" sz="36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responsibility</a:t>
            </a:r>
            <a:endParaRPr kumimoji="0" lang="en-AU"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025" name="Rectangle 1"/>
          <p:cNvSpPr>
            <a:spLocks noChangeArrowheads="1"/>
          </p:cNvSpPr>
          <p:nvPr/>
        </p:nvSpPr>
        <p:spPr bwMode="auto">
          <a:xfrm>
            <a:off x="285720" y="1012812"/>
            <a:ext cx="8643902"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200" dirty="0"/>
              <a:t>When God put humankind into a garden called Earth, it was, Scripture was clear, to steward it to the fullness of life. </a:t>
            </a:r>
            <a:endParaRPr lang="en-AU" sz="1200" dirty="0"/>
          </a:p>
          <a:p>
            <a:endParaRPr lang="en-US" sz="1200" i="1" dirty="0" smtClean="0"/>
          </a:p>
          <a:p>
            <a:pPr algn="ctr"/>
            <a:r>
              <a:rPr lang="en-US" sz="1200" i="1" dirty="0" smtClean="0"/>
              <a:t>GENESIS </a:t>
            </a:r>
            <a:r>
              <a:rPr lang="en-US" sz="1200" i="1" dirty="0"/>
              <a:t>1:2</a:t>
            </a:r>
            <a:endParaRPr lang="en-AU" sz="1200" dirty="0"/>
          </a:p>
          <a:p>
            <a:pPr algn="ctr"/>
            <a:r>
              <a:rPr lang="en-US" sz="1200" i="1" dirty="0"/>
              <a:t>God blessed them and said, “Bear fruit, increase your numbers, and fill the earth-and be responsible for it. Watch over the fish of the sea, the birds of the air, and all the living things on earth. </a:t>
            </a:r>
            <a:endParaRPr lang="en-AU" sz="1200" dirty="0"/>
          </a:p>
          <a:p>
            <a:endParaRPr lang="en-US" sz="1200" dirty="0" smtClean="0"/>
          </a:p>
          <a:p>
            <a:r>
              <a:rPr lang="en-US" sz="1200" dirty="0" smtClean="0"/>
              <a:t>We </a:t>
            </a:r>
            <a:r>
              <a:rPr lang="en-US" sz="1200" dirty="0"/>
              <a:t>were intended to keep the Earth in good condition, to use it and develop it, to be fruitful and multiply and uses its creative energies to do our part in bringing every aspect of creation to fulfillment</a:t>
            </a:r>
            <a:r>
              <a:rPr lang="en-US" sz="1200" dirty="0" smtClean="0"/>
              <a:t>.</a:t>
            </a:r>
          </a:p>
          <a:p>
            <a:endParaRPr lang="en-AU" sz="1200" dirty="0"/>
          </a:p>
          <a:p>
            <a:r>
              <a:rPr lang="en-US" sz="1200" dirty="0"/>
              <a:t>What God did not complete, we are meant to finish. God gave us the plants and intends us to garden and harvest them for the good of the entire world. God gave us the sun and intends us to use its energies in ways that maintain, not destroy life. God gave us the raw materials of life (physical, psychological and mental) and expects us to bring to full growth what was created in embryo. Therefore we are each workers in the garden of life</a:t>
            </a:r>
            <a:r>
              <a:rPr lang="en-US" sz="1200" dirty="0" smtClean="0"/>
              <a:t>.</a:t>
            </a:r>
          </a:p>
          <a:p>
            <a:endParaRPr lang="en-AU" sz="1200" dirty="0"/>
          </a:p>
          <a:p>
            <a:r>
              <a:rPr lang="en-US" sz="1200" dirty="0"/>
              <a:t>To be ensured that we are living an authentic prayer life, we must forever and always examine the fruits and gifts of the holy spirit within us</a:t>
            </a:r>
            <a:r>
              <a:rPr lang="en-US" sz="1200" dirty="0" smtClean="0"/>
              <a:t>.</a:t>
            </a:r>
          </a:p>
          <a:p>
            <a:endParaRPr lang="en-AU" sz="1200" dirty="0"/>
          </a:p>
          <a:p>
            <a:pPr algn="ctr"/>
            <a:r>
              <a:rPr lang="en-US" sz="1200" dirty="0"/>
              <a:t>MANTRA: </a:t>
            </a:r>
            <a:r>
              <a:rPr lang="en-US" sz="1200" i="1" dirty="0"/>
              <a:t>God, I pray that I have the grace to “till and keep” the part of the world that you have given into my care.</a:t>
            </a:r>
            <a:endParaRPr lang="en-AU" sz="1200" dirty="0"/>
          </a:p>
        </p:txBody>
      </p:sp>
      <p:pic>
        <p:nvPicPr>
          <p:cNvPr id="4" name="Picture 3" descr="Responsibility.jpg"/>
          <p:cNvPicPr>
            <a:picLocks noChangeAspect="1"/>
          </p:cNvPicPr>
          <p:nvPr/>
        </p:nvPicPr>
        <p:blipFill>
          <a:blip r:embed="rId2" cstate="print"/>
          <a:stretch>
            <a:fillRect/>
          </a:stretch>
        </p:blipFill>
        <p:spPr>
          <a:xfrm>
            <a:off x="3000364" y="4572007"/>
            <a:ext cx="2643206" cy="209804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79512" y="1268760"/>
            <a:ext cx="8643902"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If we are responsible</a:t>
            </a:r>
            <a:r>
              <a:rPr kumimoji="0" lang="en-US" sz="2000" b="0" i="1" u="none" strike="noStrike" cap="none" normalizeH="0" dirty="0" smtClean="0">
                <a:ln>
                  <a:noFill/>
                </a:ln>
                <a:solidFill>
                  <a:schemeClr val="tx1"/>
                </a:solidFill>
                <a:effectLst/>
                <a:latin typeface="Book Antiqua" pitchFamily="18" charset="0"/>
                <a:ea typeface="Calibri" pitchFamily="34" charset="0"/>
                <a:cs typeface="Times New Roman" pitchFamily="18" charset="0"/>
              </a:rPr>
              <a:t> for </a:t>
            </a:r>
            <a:r>
              <a:rPr lang="en-US" sz="2000" i="1" dirty="0" smtClean="0">
                <a:latin typeface="Book Antiqua" pitchFamily="18" charset="0"/>
                <a:ea typeface="Calibri" pitchFamily="34" charset="0"/>
                <a:cs typeface="Times New Roman" pitchFamily="18" charset="0"/>
              </a:rPr>
              <a:t>tending to God’s garden (the world), </a:t>
            </a:r>
            <a:r>
              <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how</a:t>
            </a:r>
            <a:r>
              <a:rPr kumimoji="0" lang="en-US" sz="2000" b="0" i="1" u="none" strike="noStrike" cap="none" normalizeH="0" dirty="0" smtClean="0">
                <a:ln>
                  <a:noFill/>
                </a:ln>
                <a:solidFill>
                  <a:schemeClr val="tx1"/>
                </a:solidFill>
                <a:effectLst/>
                <a:latin typeface="Book Antiqua" pitchFamily="18" charset="0"/>
                <a:ea typeface="Calibri" pitchFamily="34" charset="0"/>
                <a:cs typeface="Times New Roman" pitchFamily="18" charset="0"/>
              </a:rPr>
              <a:t> can students and schools actually make a difference in the world through active prayer?</a:t>
            </a:r>
            <a:endParaRPr kumimoji="0" lang="en-AU" sz="2000" b="0" i="0" u="none" strike="noStrike" cap="none" normalizeH="0" baseline="0" dirty="0" smtClean="0">
              <a:ln>
                <a:noFill/>
              </a:ln>
              <a:solidFill>
                <a:schemeClr val="tx1"/>
              </a:solidFill>
              <a:effectLst/>
              <a:latin typeface="Book Antiqua" pitchFamily="18" charset="0"/>
            </a:endParaRPr>
          </a:p>
        </p:txBody>
      </p:sp>
      <p:sp>
        <p:nvSpPr>
          <p:cNvPr id="6" name="TextBox 5"/>
          <p:cNvSpPr txBox="1"/>
          <p:nvPr/>
        </p:nvSpPr>
        <p:spPr>
          <a:xfrm>
            <a:off x="539553" y="1990581"/>
            <a:ext cx="7992888" cy="646331"/>
          </a:xfrm>
          <a:prstGeom prst="rect">
            <a:avLst/>
          </a:prstGeom>
          <a:noFill/>
        </p:spPr>
        <p:txBody>
          <a:bodyPr wrap="square" rtlCol="0">
            <a:spAutoFit/>
          </a:bodyPr>
          <a:lstStyle/>
          <a:p>
            <a:r>
              <a:rPr lang="en-AU" dirty="0" smtClean="0"/>
              <a:t>Let’s take a look at one group of students from Ringwood North Primary School helped a community recover from a natural disaster.</a:t>
            </a:r>
            <a:endParaRPr lang="en-AU" dirty="0"/>
          </a:p>
        </p:txBody>
      </p:sp>
      <p:pic>
        <p:nvPicPr>
          <p:cNvPr id="8" name="Picture 7" descr="Ringwood North PS - CBL.jpg">
            <a:hlinkClick r:id="rId2"/>
          </p:cNvPr>
          <p:cNvPicPr>
            <a:picLocks noChangeAspect="1"/>
          </p:cNvPicPr>
          <p:nvPr/>
        </p:nvPicPr>
        <p:blipFill>
          <a:blip r:embed="rId3" cstate="print"/>
          <a:stretch>
            <a:fillRect/>
          </a:stretch>
        </p:blipFill>
        <p:spPr>
          <a:xfrm>
            <a:off x="1979712" y="2708920"/>
            <a:ext cx="5131016" cy="3888432"/>
          </a:xfrm>
          <a:prstGeom prst="rect">
            <a:avLst/>
          </a:prstGeom>
        </p:spPr>
      </p:pic>
      <p:sp>
        <p:nvSpPr>
          <p:cNvPr id="7" name="Title 1"/>
          <p:cNvSpPr txBox="1">
            <a:spLocks/>
          </p:cNvSpPr>
          <p:nvPr/>
        </p:nvSpPr>
        <p:spPr>
          <a:xfrm>
            <a:off x="-32" y="63509"/>
            <a:ext cx="8429684" cy="1508103"/>
          </a:xfrm>
          <a:prstGeom prst="rect">
            <a:avLst/>
          </a:prstGeom>
        </p:spPr>
        <p:txBody>
          <a:bodyPr>
            <a:normAutofit fontScale="97500"/>
          </a:bodyPr>
          <a:lstStyle/>
          <a:p>
            <a:pPr lvl="0">
              <a:spcBef>
                <a:spcPct val="0"/>
              </a:spcBef>
            </a:pPr>
            <a:r>
              <a:rPr lang="en-US" sz="3600" b="1" cap="all" dirty="0">
                <a:solidFill>
                  <a:schemeClr val="tx2"/>
                </a:solidFill>
                <a:effectLst>
                  <a:reflection blurRad="12700" stA="48000" endA="300" endPos="55000" dir="5400000" sy="-90000" algn="bl" rotWithShape="0"/>
                </a:effectLst>
              </a:rPr>
              <a:t>Prayer: </a:t>
            </a:r>
            <a:r>
              <a:rPr kumimoji="0" lang="en-US" sz="36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responsibility</a:t>
            </a:r>
            <a:endParaRPr kumimoji="0" lang="en-AU"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79512" y="1268760"/>
            <a:ext cx="864390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So how</a:t>
            </a:r>
            <a:r>
              <a:rPr kumimoji="0" lang="en-US" sz="2000" b="0" i="1" u="none" strike="noStrike" cap="none" normalizeH="0" dirty="0" smtClean="0">
                <a:ln>
                  <a:noFill/>
                </a:ln>
                <a:solidFill>
                  <a:schemeClr val="tx1"/>
                </a:solidFill>
                <a:effectLst/>
                <a:latin typeface="Book Antiqua" pitchFamily="18" charset="0"/>
                <a:ea typeface="Calibri" pitchFamily="34" charset="0"/>
                <a:cs typeface="Times New Roman" pitchFamily="18" charset="0"/>
              </a:rPr>
              <a:t> can we actually make a difference in the world through active prayer?</a:t>
            </a:r>
            <a:endParaRPr kumimoji="0" lang="en-AU" sz="2000" b="0" i="0" u="none" strike="noStrike" cap="none" normalizeH="0" baseline="0" dirty="0" smtClean="0">
              <a:ln>
                <a:noFill/>
              </a:ln>
              <a:solidFill>
                <a:schemeClr val="tx1"/>
              </a:solidFill>
              <a:effectLst/>
              <a:latin typeface="Book Antiqua" pitchFamily="18" charset="0"/>
            </a:endParaRPr>
          </a:p>
        </p:txBody>
      </p:sp>
      <p:sp>
        <p:nvSpPr>
          <p:cNvPr id="5" name="Rectangle 1"/>
          <p:cNvSpPr>
            <a:spLocks noChangeArrowheads="1"/>
          </p:cNvSpPr>
          <p:nvPr/>
        </p:nvSpPr>
        <p:spPr bwMode="auto">
          <a:xfrm>
            <a:off x="214378" y="3600394"/>
            <a:ext cx="8643902"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What things could you do as students and we as a school that could be examples of active prayer:</a:t>
            </a:r>
            <a:r>
              <a:rPr kumimoji="0" lang="en-US" sz="2000" b="0" i="1" u="none" strike="noStrike" cap="none" normalizeH="0" dirty="0" smtClean="0">
                <a:ln>
                  <a:noFill/>
                </a:ln>
                <a:solidFill>
                  <a:schemeClr val="tx1"/>
                </a:solidFill>
                <a:effectLst/>
                <a:latin typeface="Book Antiqua" pitchFamily="18" charset="0"/>
                <a:ea typeface="Calibri" pitchFamily="34" charset="0"/>
                <a:cs typeface="Times New Roman" pitchFamily="18" charset="0"/>
              </a:rPr>
              <a:t> getting up and making a difference through our actions?</a:t>
            </a:r>
            <a:endParaRPr kumimoji="0" lang="en-AU" sz="2000" b="0" i="0" u="none" strike="noStrike" cap="none" normalizeH="0" baseline="0" dirty="0" smtClean="0">
              <a:ln>
                <a:noFill/>
              </a:ln>
              <a:solidFill>
                <a:schemeClr val="tx1"/>
              </a:solidFill>
              <a:effectLst/>
              <a:latin typeface="Book Antiqua" pitchFamily="18" charset="0"/>
            </a:endParaRPr>
          </a:p>
        </p:txBody>
      </p:sp>
      <p:sp>
        <p:nvSpPr>
          <p:cNvPr id="6" name="Title 1"/>
          <p:cNvSpPr txBox="1">
            <a:spLocks/>
          </p:cNvSpPr>
          <p:nvPr/>
        </p:nvSpPr>
        <p:spPr>
          <a:xfrm>
            <a:off x="-32" y="63509"/>
            <a:ext cx="8429684" cy="1508103"/>
          </a:xfrm>
          <a:prstGeom prst="rect">
            <a:avLst/>
          </a:prstGeom>
        </p:spPr>
        <p:txBody>
          <a:bodyPr>
            <a:normAutofit fontScale="97500"/>
          </a:bodyPr>
          <a:lstStyle/>
          <a:p>
            <a:pPr lvl="0">
              <a:spcBef>
                <a:spcPct val="0"/>
              </a:spcBef>
            </a:pPr>
            <a:r>
              <a:rPr lang="en-US" sz="3600" b="1" cap="all" dirty="0">
                <a:solidFill>
                  <a:schemeClr val="tx2"/>
                </a:solidFill>
                <a:effectLst>
                  <a:reflection blurRad="12700" stA="48000" endA="300" endPos="55000" dir="5400000" sy="-90000" algn="bl" rotWithShape="0"/>
                </a:effectLst>
              </a:rPr>
              <a:t>Prayer: </a:t>
            </a:r>
            <a:r>
              <a:rPr kumimoji="0" lang="en-US" sz="36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responsibility</a:t>
            </a:r>
            <a:endParaRPr kumimoji="0" lang="en-AU"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23528" y="1895921"/>
            <a:ext cx="396044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"Whose child is this?" I asked one day,</a:t>
            </a:r>
            <a:b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br>
            <a: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seeing a little one out at play.</a:t>
            </a:r>
            <a:b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br>
            <a: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"Mine", said the parent with a tender smile,</a:t>
            </a:r>
            <a:b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br>
            <a: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"Mine to keep a little while.</a:t>
            </a:r>
            <a:b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br>
            <a: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To bathe their hands and comb their hair.</a:t>
            </a:r>
            <a:b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br>
            <a: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To tell them what they are to wear.</a:t>
            </a:r>
            <a:b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br>
            <a: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To prepare them that they may always be good,</a:t>
            </a:r>
            <a:b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br>
            <a: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and each day do the things they should."</a:t>
            </a:r>
            <a:b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br>
            <a: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a:r>
            <a:b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br>
            <a: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"Whose child is this?" I asked again,</a:t>
            </a:r>
            <a:b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br>
            <a: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as the door opened and someone came in.</a:t>
            </a:r>
            <a:b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br>
            <a: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"Mine", said the teacher with the same tender smile.</a:t>
            </a:r>
            <a:b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br>
            <a: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"Mine, to keep just for a little while.</a:t>
            </a:r>
            <a:b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br>
            <a: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To teach them how to be gentle and kind.</a:t>
            </a:r>
            <a:b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br>
            <a: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To train and direct their dear little mind.</a:t>
            </a:r>
            <a:b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br>
            <a: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To help them live by every rule,</a:t>
            </a:r>
            <a:b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br>
            <a:r>
              <a:rPr kumimoji="0" lang="en-AU" sz="13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and get the best they can from school."</a:t>
            </a:r>
            <a:endParaRPr kumimoji="0" lang="en-AU" sz="13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4644008" y="1931636"/>
            <a:ext cx="4572000" cy="3493264"/>
          </a:xfrm>
          <a:prstGeom prst="rect">
            <a:avLst/>
          </a:prstGeom>
        </p:spPr>
        <p:txBody>
          <a:bodyPr>
            <a:spAutoFit/>
          </a:bodyPr>
          <a:lstStyle/>
          <a:p>
            <a:pPr lvl="0" fontAlgn="base">
              <a:spcBef>
                <a:spcPct val="0"/>
              </a:spcBef>
              <a:spcAft>
                <a:spcPct val="0"/>
              </a:spcAft>
            </a:pPr>
            <a:r>
              <a:rPr lang="en-AU" sz="1300" dirty="0" smtClean="0">
                <a:latin typeface="Arial Unicode MS" pitchFamily="34" charset="-128"/>
                <a:ea typeface="Arial Unicode MS" pitchFamily="34" charset="-128"/>
                <a:cs typeface="Arial Unicode MS" pitchFamily="34" charset="-128"/>
              </a:rPr>
              <a:t>"Whose child is this?" I ask once more,</a:t>
            </a:r>
            <a:br>
              <a:rPr lang="en-AU" sz="1300" dirty="0" smtClean="0">
                <a:latin typeface="Arial Unicode MS" pitchFamily="34" charset="-128"/>
                <a:ea typeface="Arial Unicode MS" pitchFamily="34" charset="-128"/>
                <a:cs typeface="Arial Unicode MS" pitchFamily="34" charset="-128"/>
              </a:rPr>
            </a:br>
            <a:r>
              <a:rPr lang="en-AU" sz="1300" dirty="0" smtClean="0">
                <a:latin typeface="Arial Unicode MS" pitchFamily="34" charset="-128"/>
                <a:ea typeface="Arial Unicode MS" pitchFamily="34" charset="-128"/>
                <a:cs typeface="Arial Unicode MS" pitchFamily="34" charset="-128"/>
              </a:rPr>
              <a:t>just as the little one entered the door.</a:t>
            </a:r>
            <a:br>
              <a:rPr lang="en-AU" sz="1300" dirty="0" smtClean="0">
                <a:latin typeface="Arial Unicode MS" pitchFamily="34" charset="-128"/>
                <a:ea typeface="Arial Unicode MS" pitchFamily="34" charset="-128"/>
                <a:cs typeface="Arial Unicode MS" pitchFamily="34" charset="-128"/>
              </a:rPr>
            </a:br>
            <a:r>
              <a:rPr lang="en-AU" sz="1300" dirty="0" smtClean="0">
                <a:latin typeface="Arial Unicode MS" pitchFamily="34" charset="-128"/>
                <a:ea typeface="Arial Unicode MS" pitchFamily="34" charset="-128"/>
                <a:cs typeface="Arial Unicode MS" pitchFamily="34" charset="-128"/>
              </a:rPr>
              <a:t>"Ours" said the parent and the teacher as they smiled,</a:t>
            </a:r>
            <a:br>
              <a:rPr lang="en-AU" sz="1300" dirty="0" smtClean="0">
                <a:latin typeface="Arial Unicode MS" pitchFamily="34" charset="-128"/>
                <a:ea typeface="Arial Unicode MS" pitchFamily="34" charset="-128"/>
                <a:cs typeface="Arial Unicode MS" pitchFamily="34" charset="-128"/>
              </a:rPr>
            </a:br>
            <a:r>
              <a:rPr lang="en-AU" sz="1300" dirty="0" smtClean="0">
                <a:latin typeface="Arial Unicode MS" pitchFamily="34" charset="-128"/>
                <a:ea typeface="Arial Unicode MS" pitchFamily="34" charset="-128"/>
                <a:cs typeface="Arial Unicode MS" pitchFamily="34" charset="-128"/>
              </a:rPr>
              <a:t>and each took the hand of the little child</a:t>
            </a:r>
            <a:br>
              <a:rPr lang="en-AU" sz="1300" dirty="0" smtClean="0">
                <a:latin typeface="Arial Unicode MS" pitchFamily="34" charset="-128"/>
                <a:ea typeface="Arial Unicode MS" pitchFamily="34" charset="-128"/>
                <a:cs typeface="Arial Unicode MS" pitchFamily="34" charset="-128"/>
              </a:rPr>
            </a:br>
            <a:r>
              <a:rPr lang="en-AU" sz="1300" dirty="0" smtClean="0">
                <a:latin typeface="Arial Unicode MS" pitchFamily="34" charset="-128"/>
                <a:ea typeface="Arial Unicode MS" pitchFamily="34" charset="-128"/>
                <a:cs typeface="Arial Unicode MS" pitchFamily="34" charset="-128"/>
              </a:rPr>
              <a:t>"Ours to love and train together.</a:t>
            </a:r>
            <a:br>
              <a:rPr lang="en-AU" sz="1300" dirty="0" smtClean="0">
                <a:latin typeface="Arial Unicode MS" pitchFamily="34" charset="-128"/>
                <a:ea typeface="Arial Unicode MS" pitchFamily="34" charset="-128"/>
                <a:cs typeface="Arial Unicode MS" pitchFamily="34" charset="-128"/>
              </a:rPr>
            </a:br>
            <a:r>
              <a:rPr lang="en-AU" sz="1300" dirty="0" smtClean="0">
                <a:latin typeface="Arial Unicode MS" pitchFamily="34" charset="-128"/>
                <a:ea typeface="Arial Unicode MS" pitchFamily="34" charset="-128"/>
                <a:cs typeface="Arial Unicode MS" pitchFamily="34" charset="-128"/>
              </a:rPr>
              <a:t>Ours this blessed task forever."</a:t>
            </a:r>
          </a:p>
          <a:p>
            <a:pPr lvl="0" eaLnBrk="0" fontAlgn="base" hangingPunct="0">
              <a:spcBef>
                <a:spcPct val="0"/>
              </a:spcBef>
              <a:spcAft>
                <a:spcPct val="0"/>
              </a:spcAft>
            </a:pPr>
            <a:r>
              <a:rPr lang="en-AU" sz="1300" dirty="0" smtClean="0">
                <a:latin typeface="Arial Unicode MS" pitchFamily="34" charset="-128"/>
                <a:ea typeface="Arial Unicode MS" pitchFamily="34" charset="-128"/>
                <a:cs typeface="Arial Unicode MS" pitchFamily="34" charset="-128"/>
              </a:rPr>
              <a:t>Together we pray:</a:t>
            </a:r>
          </a:p>
          <a:p>
            <a:pPr lvl="0" eaLnBrk="0" fontAlgn="base" hangingPunct="0">
              <a:spcBef>
                <a:spcPct val="0"/>
              </a:spcBef>
              <a:spcAft>
                <a:spcPct val="0"/>
              </a:spcAft>
            </a:pPr>
            <a:r>
              <a:rPr lang="en-AU" sz="1300" dirty="0" smtClean="0">
                <a:latin typeface="Arial Unicode MS" pitchFamily="34" charset="-128"/>
                <a:ea typeface="Arial Unicode MS" pitchFamily="34" charset="-128"/>
                <a:cs typeface="Arial Unicode MS" pitchFamily="34" charset="-128"/>
              </a:rPr>
              <a:t>Lord, please help me, </a:t>
            </a:r>
            <a:br>
              <a:rPr lang="en-AU" sz="1300" dirty="0" smtClean="0">
                <a:latin typeface="Arial Unicode MS" pitchFamily="34" charset="-128"/>
                <a:ea typeface="Arial Unicode MS" pitchFamily="34" charset="-128"/>
                <a:cs typeface="Arial Unicode MS" pitchFamily="34" charset="-128"/>
              </a:rPr>
            </a:br>
            <a:r>
              <a:rPr lang="en-AU" sz="1300" dirty="0" smtClean="0">
                <a:latin typeface="Arial Unicode MS" pitchFamily="34" charset="-128"/>
                <a:ea typeface="Arial Unicode MS" pitchFamily="34" charset="-128"/>
                <a:cs typeface="Arial Unicode MS" pitchFamily="34" charset="-128"/>
              </a:rPr>
              <a:t>To strengthen their voices, </a:t>
            </a:r>
            <a:br>
              <a:rPr lang="en-AU" sz="1300" dirty="0" smtClean="0">
                <a:latin typeface="Arial Unicode MS" pitchFamily="34" charset="-128"/>
                <a:ea typeface="Arial Unicode MS" pitchFamily="34" charset="-128"/>
                <a:cs typeface="Arial Unicode MS" pitchFamily="34" charset="-128"/>
              </a:rPr>
            </a:br>
            <a:r>
              <a:rPr lang="en-AU" sz="1300" dirty="0" smtClean="0">
                <a:latin typeface="Arial Unicode MS" pitchFamily="34" charset="-128"/>
                <a:ea typeface="Arial Unicode MS" pitchFamily="34" charset="-128"/>
                <a:cs typeface="Arial Unicode MS" pitchFamily="34" charset="-128"/>
              </a:rPr>
              <a:t>bodies and minds, </a:t>
            </a:r>
            <a:br>
              <a:rPr lang="en-AU" sz="1300" dirty="0" smtClean="0">
                <a:latin typeface="Arial Unicode MS" pitchFamily="34" charset="-128"/>
                <a:ea typeface="Arial Unicode MS" pitchFamily="34" charset="-128"/>
                <a:cs typeface="Arial Unicode MS" pitchFamily="34" charset="-128"/>
              </a:rPr>
            </a:br>
            <a:r>
              <a:rPr lang="en-AU" sz="1300" dirty="0" smtClean="0">
                <a:latin typeface="Arial Unicode MS" pitchFamily="34" charset="-128"/>
                <a:ea typeface="Arial Unicode MS" pitchFamily="34" charset="-128"/>
                <a:cs typeface="Arial Unicode MS" pitchFamily="34" charset="-128"/>
              </a:rPr>
              <a:t>To express their feelings and </a:t>
            </a:r>
            <a:br>
              <a:rPr lang="en-AU" sz="1300" dirty="0" smtClean="0">
                <a:latin typeface="Arial Unicode MS" pitchFamily="34" charset="-128"/>
                <a:ea typeface="Arial Unicode MS" pitchFamily="34" charset="-128"/>
                <a:cs typeface="Arial Unicode MS" pitchFamily="34" charset="-128"/>
              </a:rPr>
            </a:br>
            <a:r>
              <a:rPr lang="en-AU" sz="1300" dirty="0" smtClean="0">
                <a:latin typeface="Arial Unicode MS" pitchFamily="34" charset="-128"/>
                <a:ea typeface="Arial Unicode MS" pitchFamily="34" charset="-128"/>
                <a:cs typeface="Arial Unicode MS" pitchFamily="34" charset="-128"/>
              </a:rPr>
              <a:t>control them sometimes, </a:t>
            </a:r>
            <a:br>
              <a:rPr lang="en-AU" sz="1300" dirty="0" smtClean="0">
                <a:latin typeface="Arial Unicode MS" pitchFamily="34" charset="-128"/>
                <a:ea typeface="Arial Unicode MS" pitchFamily="34" charset="-128"/>
                <a:cs typeface="Arial Unicode MS" pitchFamily="34" charset="-128"/>
              </a:rPr>
            </a:br>
            <a:r>
              <a:rPr lang="en-AU" sz="1300" dirty="0" smtClean="0">
                <a:latin typeface="Arial Unicode MS" pitchFamily="34" charset="-128"/>
                <a:ea typeface="Arial Unicode MS" pitchFamily="34" charset="-128"/>
                <a:cs typeface="Arial Unicode MS" pitchFamily="34" charset="-128"/>
              </a:rPr>
              <a:t>To explore what's near </a:t>
            </a:r>
            <a:br>
              <a:rPr lang="en-AU" sz="1300" dirty="0" smtClean="0">
                <a:latin typeface="Arial Unicode MS" pitchFamily="34" charset="-128"/>
                <a:ea typeface="Arial Unicode MS" pitchFamily="34" charset="-128"/>
                <a:cs typeface="Arial Unicode MS" pitchFamily="34" charset="-128"/>
              </a:rPr>
            </a:br>
            <a:r>
              <a:rPr lang="en-AU" sz="1300" dirty="0" smtClean="0">
                <a:latin typeface="Arial Unicode MS" pitchFamily="34" charset="-128"/>
                <a:ea typeface="Arial Unicode MS" pitchFamily="34" charset="-128"/>
                <a:cs typeface="Arial Unicode MS" pitchFamily="34" charset="-128"/>
              </a:rPr>
              <a:t>and venture afar, </a:t>
            </a:r>
            <a:br>
              <a:rPr lang="en-AU" sz="1300" dirty="0" smtClean="0">
                <a:latin typeface="Arial Unicode MS" pitchFamily="34" charset="-128"/>
                <a:ea typeface="Arial Unicode MS" pitchFamily="34" charset="-128"/>
                <a:cs typeface="Arial Unicode MS" pitchFamily="34" charset="-128"/>
              </a:rPr>
            </a:br>
            <a:r>
              <a:rPr lang="en-AU" sz="1300" dirty="0" smtClean="0">
                <a:latin typeface="Arial Unicode MS" pitchFamily="34" charset="-128"/>
                <a:ea typeface="Arial Unicode MS" pitchFamily="34" charset="-128"/>
                <a:cs typeface="Arial Unicode MS" pitchFamily="34" charset="-128"/>
              </a:rPr>
              <a:t>But most important to love </a:t>
            </a:r>
            <a:br>
              <a:rPr lang="en-AU" sz="1300" dirty="0" smtClean="0">
                <a:latin typeface="Arial Unicode MS" pitchFamily="34" charset="-128"/>
                <a:ea typeface="Arial Unicode MS" pitchFamily="34" charset="-128"/>
                <a:cs typeface="Arial Unicode MS" pitchFamily="34" charset="-128"/>
              </a:rPr>
            </a:br>
            <a:r>
              <a:rPr lang="en-AU" sz="1300" dirty="0" smtClean="0">
                <a:latin typeface="Arial Unicode MS" pitchFamily="34" charset="-128"/>
                <a:ea typeface="Arial Unicode MS" pitchFamily="34" charset="-128"/>
                <a:cs typeface="Arial Unicode MS" pitchFamily="34" charset="-128"/>
              </a:rPr>
              <a:t>who they are. </a:t>
            </a:r>
          </a:p>
          <a:p>
            <a:pPr lvl="0" eaLnBrk="0" fontAlgn="base" hangingPunct="0">
              <a:spcBef>
                <a:spcPct val="0"/>
              </a:spcBef>
              <a:spcAft>
                <a:spcPct val="0"/>
              </a:spcAft>
            </a:pPr>
            <a:r>
              <a:rPr lang="en-AU" sz="1300" dirty="0" smtClean="0">
                <a:latin typeface="Arial Unicode MS" pitchFamily="34" charset="-128"/>
                <a:ea typeface="Arial Unicode MS" pitchFamily="34" charset="-128"/>
                <a:cs typeface="Arial Unicode MS" pitchFamily="34" charset="-128"/>
              </a:rPr>
              <a:t>Amen</a:t>
            </a:r>
            <a:endParaRPr lang="en-AU" sz="1300" dirty="0" smtClean="0">
              <a:latin typeface="Arial" pitchFamily="34" charset="0"/>
              <a:cs typeface="Arial" pitchFamily="34" charset="0"/>
            </a:endParaRPr>
          </a:p>
        </p:txBody>
      </p:sp>
      <p:sp>
        <p:nvSpPr>
          <p:cNvPr id="7" name="Rectangle 6"/>
          <p:cNvSpPr/>
          <p:nvPr/>
        </p:nvSpPr>
        <p:spPr>
          <a:xfrm>
            <a:off x="2195736" y="1268760"/>
            <a:ext cx="4572000" cy="646331"/>
          </a:xfrm>
          <a:prstGeom prst="rect">
            <a:avLst/>
          </a:prstGeom>
        </p:spPr>
        <p:txBody>
          <a:bodyPr>
            <a:spAutoFit/>
          </a:bodyPr>
          <a:lstStyle/>
          <a:p>
            <a:pPr algn="ctr"/>
            <a:r>
              <a:rPr lang="en-AU" b="1" dirty="0" smtClean="0">
                <a:latin typeface="Arial Unicode MS" pitchFamily="34" charset="-128"/>
                <a:ea typeface="Arial Unicode MS" pitchFamily="34" charset="-128"/>
                <a:cs typeface="Arial Unicode MS" pitchFamily="34" charset="-128"/>
              </a:rPr>
              <a:t>WHOSE CHILD IS THIS?</a:t>
            </a:r>
            <a:br>
              <a:rPr lang="en-AU" b="1" dirty="0" smtClean="0">
                <a:latin typeface="Arial Unicode MS" pitchFamily="34" charset="-128"/>
                <a:ea typeface="Arial Unicode MS" pitchFamily="34" charset="-128"/>
                <a:cs typeface="Arial Unicode MS" pitchFamily="34" charset="-128"/>
              </a:rPr>
            </a:br>
            <a:r>
              <a:rPr lang="en-AU" i="1" dirty="0" smtClean="0">
                <a:latin typeface="Arial Unicode MS" pitchFamily="34" charset="-128"/>
                <a:ea typeface="Arial Unicode MS" pitchFamily="34" charset="-128"/>
                <a:cs typeface="Arial Unicode MS" pitchFamily="34" charset="-128"/>
              </a:rPr>
              <a:t>Author Unknown</a:t>
            </a:r>
            <a:endParaRPr lang="en-AU" dirty="0"/>
          </a:p>
        </p:txBody>
      </p:sp>
      <p:sp>
        <p:nvSpPr>
          <p:cNvPr id="8" name="TextBox 7"/>
          <p:cNvSpPr txBox="1"/>
          <p:nvPr/>
        </p:nvSpPr>
        <p:spPr>
          <a:xfrm>
            <a:off x="1" y="5879013"/>
            <a:ext cx="9144000" cy="646331"/>
          </a:xfrm>
          <a:prstGeom prst="rect">
            <a:avLst/>
          </a:prstGeom>
          <a:noFill/>
        </p:spPr>
        <p:txBody>
          <a:bodyPr wrap="square" rtlCol="0">
            <a:spAutoFit/>
          </a:bodyPr>
          <a:lstStyle/>
          <a:p>
            <a:pPr algn="ctr"/>
            <a:r>
              <a:rPr lang="en-AU" i="1" dirty="0" smtClean="0"/>
              <a:t>Students, parents and teachers, schools and the church all have a shared responsibility in the teaching and learning process.</a:t>
            </a:r>
            <a:endParaRPr lang="en-AU" i="1" dirty="0"/>
          </a:p>
        </p:txBody>
      </p:sp>
      <p:sp>
        <p:nvSpPr>
          <p:cNvPr id="9" name="Title 1"/>
          <p:cNvSpPr txBox="1">
            <a:spLocks/>
          </p:cNvSpPr>
          <p:nvPr/>
        </p:nvSpPr>
        <p:spPr>
          <a:xfrm>
            <a:off x="-32" y="63509"/>
            <a:ext cx="8429684" cy="1508103"/>
          </a:xfrm>
          <a:prstGeom prst="rect">
            <a:avLst/>
          </a:prstGeom>
        </p:spPr>
        <p:txBody>
          <a:bodyPr>
            <a:normAutofit fontScale="97500"/>
          </a:bodyPr>
          <a:lstStyle/>
          <a:p>
            <a:pPr lvl="0">
              <a:spcBef>
                <a:spcPct val="0"/>
              </a:spcBef>
            </a:pPr>
            <a:r>
              <a:rPr lang="en-US" sz="3600" b="1" cap="all" dirty="0">
                <a:solidFill>
                  <a:schemeClr val="tx2"/>
                </a:solidFill>
                <a:effectLst>
                  <a:reflection blurRad="12700" stA="48000" endA="300" endPos="55000" dir="5400000" sy="-90000" algn="bl" rotWithShape="0"/>
                </a:effectLst>
              </a:rPr>
              <a:t>Prayer: </a:t>
            </a:r>
            <a:r>
              <a:rPr kumimoji="0" lang="en-US" sz="36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responsibility</a:t>
            </a:r>
            <a:endParaRPr kumimoji="0" lang="en-AU"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28596" y="63509"/>
            <a:ext cx="8429684" cy="1508103"/>
          </a:xfrm>
          <a:prstGeom prst="rect">
            <a:avLst/>
          </a:prstGeom>
        </p:spPr>
        <p:txBody>
          <a:bodyP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Prayer: a reflection</a:t>
            </a:r>
            <a:r>
              <a:rPr kumimoji="0" lang="en-US" sz="3600" b="1" i="0" u="none" strike="noStrike" kern="1200" cap="all" spc="0" normalizeH="0" noProof="0" dirty="0" smtClean="0">
                <a:ln>
                  <a:noFill/>
                </a:ln>
                <a:solidFill>
                  <a:schemeClr val="tx2"/>
                </a:solidFill>
                <a:effectLst>
                  <a:reflection blurRad="12700" stA="48000" endA="300" endPos="55000" dir="5400000" sy="-90000" algn="bl" rotWithShape="0"/>
                </a:effectLst>
                <a:uLnTx/>
                <a:uFillTx/>
                <a:latin typeface="+mj-lt"/>
                <a:ea typeface="+mj-ea"/>
                <a:cs typeface="+mj-cs"/>
              </a:rPr>
              <a:t> on…</a:t>
            </a:r>
            <a:endParaRPr kumimoji="0" lang="en-AU"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025" name="Rectangle 1"/>
          <p:cNvSpPr>
            <a:spLocks noChangeArrowheads="1"/>
          </p:cNvSpPr>
          <p:nvPr/>
        </p:nvSpPr>
        <p:spPr bwMode="auto">
          <a:xfrm>
            <a:off x="251520" y="1083508"/>
            <a:ext cx="864390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AU" sz="3000" b="1" i="1" dirty="0">
                <a:latin typeface="Bradley Hand ITC" pitchFamily="66" charset="0"/>
              </a:rPr>
              <a:t>W</a:t>
            </a:r>
            <a:r>
              <a:rPr lang="en-AU" sz="3000" b="1" i="1" dirty="0" smtClean="0">
                <a:latin typeface="Bradley Hand ITC" pitchFamily="66" charset="0"/>
              </a:rPr>
              <a:t>rite a reflective piece, noting:</a:t>
            </a:r>
          </a:p>
          <a:p>
            <a:endParaRPr lang="en-AU" sz="3000" b="1" dirty="0" smtClean="0">
              <a:latin typeface="Bradley Hand ITC" pitchFamily="66" charset="0"/>
            </a:endParaRPr>
          </a:p>
          <a:p>
            <a:r>
              <a:rPr lang="en-AU" sz="3000" b="1" dirty="0" smtClean="0">
                <a:latin typeface="Bradley Hand ITC" pitchFamily="66" charset="0"/>
              </a:rPr>
              <a:t>What learning did you take from today’s lesson?</a:t>
            </a:r>
          </a:p>
          <a:p>
            <a:endParaRPr lang="en-AU" sz="3000" b="1" dirty="0" smtClean="0">
              <a:latin typeface="Bradley Hand ITC" pitchFamily="66" charset="0"/>
            </a:endParaRPr>
          </a:p>
          <a:p>
            <a:endParaRPr lang="en-AU" sz="3000" b="1" dirty="0" smtClean="0">
              <a:latin typeface="Bradley Hand ITC" pitchFamily="66" charset="0"/>
            </a:endParaRPr>
          </a:p>
          <a:p>
            <a:endParaRPr lang="en-AU" sz="3000" b="1" dirty="0" smtClean="0">
              <a:latin typeface="Bradley Hand ITC" pitchFamily="66" charset="0"/>
            </a:endParaRPr>
          </a:p>
          <a:p>
            <a:endParaRPr lang="en-AU" sz="3000" b="1" dirty="0" smtClean="0">
              <a:latin typeface="Bradley Hand ITC" pitchFamily="66" charset="0"/>
            </a:endParaRPr>
          </a:p>
          <a:p>
            <a:r>
              <a:rPr lang="en-AU" sz="3000" b="1" dirty="0" smtClean="0">
                <a:latin typeface="Bradley Hand ITC" pitchFamily="66" charset="0"/>
              </a:rPr>
              <a:t>What wonderings do you have?</a:t>
            </a:r>
            <a:endParaRPr lang="en-AU" sz="3000" b="1" dirty="0">
              <a:latin typeface="Bradley Hand ITC" pitchFamily="6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42910" y="476672"/>
            <a:ext cx="8429684" cy="1508103"/>
          </a:xfrm>
          <a:prstGeom prst="rect">
            <a:avLst/>
          </a:prstGeom>
        </p:spPr>
        <p:txBody>
          <a:bodyPr>
            <a:normAutofit fontScale="97500"/>
          </a:bodyPr>
          <a:lstStyle/>
          <a:p>
            <a:pPr lvl="0" algn="ctr">
              <a:spcBef>
                <a:spcPct val="0"/>
              </a:spcBef>
              <a:defRPr/>
            </a:pPr>
            <a:r>
              <a:rPr lang="en-US" sz="3600" cap="all" dirty="0" smtClean="0">
                <a:solidFill>
                  <a:schemeClr val="tx2"/>
                </a:solidFill>
                <a:effectLst>
                  <a:reflection blurRad="12700" stA="48000" endA="300" endPos="55000" dir="5400000" sy="-90000" algn="bl" rotWithShape="0"/>
                </a:effectLst>
              </a:rPr>
              <a:t>Prayer: </a:t>
            </a:r>
            <a:r>
              <a:rPr lang="en-US" sz="3600" b="1" cap="all" dirty="0" smtClean="0">
                <a:solidFill>
                  <a:schemeClr val="tx2"/>
                </a:solidFill>
                <a:effectLst>
                  <a:reflection blurRad="12700" stA="48000" endA="300" endPos="55000" dir="5400000" sy="-90000" algn="bl" rotWithShape="0"/>
                </a:effectLst>
              </a:rPr>
              <a:t>Know thyself</a:t>
            </a:r>
            <a:endParaRPr lang="en-AU" sz="3600" cap="all" dirty="0">
              <a:solidFill>
                <a:schemeClr val="tx2"/>
              </a:solidFill>
              <a:effectLst>
                <a:reflection blurRad="12700" stA="48000" endA="300" endPos="55000" dir="5400000" sy="-90000" algn="bl" rotWithShape="0"/>
              </a:effectLst>
            </a:endParaRPr>
          </a:p>
        </p:txBody>
      </p:sp>
      <p:sp>
        <p:nvSpPr>
          <p:cNvPr id="1025" name="Rectangle 1"/>
          <p:cNvSpPr>
            <a:spLocks noChangeArrowheads="1"/>
          </p:cNvSpPr>
          <p:nvPr/>
        </p:nvSpPr>
        <p:spPr bwMode="auto">
          <a:xfrm>
            <a:off x="174764" y="44624"/>
            <a:ext cx="864390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Part 3</a:t>
            </a:r>
            <a:endParaRPr kumimoji="0" lang="en-AU" sz="2000" b="0" i="0" u="none" strike="noStrike" cap="none" normalizeH="0" baseline="0" dirty="0" smtClean="0">
              <a:ln>
                <a:noFill/>
              </a:ln>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1406" y="63509"/>
            <a:ext cx="8429684" cy="1508103"/>
          </a:xfrm>
          <a:prstGeom prst="rect">
            <a:avLst/>
          </a:prstGeom>
        </p:spPr>
        <p:txBody>
          <a:bodyP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Prayer: </a:t>
            </a:r>
            <a:r>
              <a:rPr kumimoji="0" lang="en-US" sz="36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Know thyself</a:t>
            </a:r>
            <a:endParaRPr kumimoji="0" lang="en-AU"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025" name="Rectangle 1"/>
          <p:cNvSpPr>
            <a:spLocks noChangeArrowheads="1"/>
          </p:cNvSpPr>
          <p:nvPr/>
        </p:nvSpPr>
        <p:spPr bwMode="auto">
          <a:xfrm>
            <a:off x="428596" y="928670"/>
            <a:ext cx="8643902"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000" dirty="0"/>
              <a:t>To grow spiritually, one cannot hide from one’s self; therefore one must pray for self knowledge (know thyself) and the self-honesty that, with the grace of God, can bring one close to the heart of God. Self-knowledge saves us from ourselves</a:t>
            </a:r>
            <a:r>
              <a:rPr lang="en-US" sz="2000" dirty="0" smtClean="0"/>
              <a:t>.</a:t>
            </a:r>
          </a:p>
          <a:p>
            <a:endParaRPr lang="en-AU" sz="2000" dirty="0"/>
          </a:p>
          <a:p>
            <a:pPr algn="ctr"/>
            <a:r>
              <a:rPr lang="en-US" sz="2000" dirty="0"/>
              <a:t>MANTRA: </a:t>
            </a:r>
            <a:r>
              <a:rPr lang="en-US" sz="2000" i="1" dirty="0"/>
              <a:t>God, I pray that I have honesty to be honest with myself, and know thyself, so I can make positive growth and change.</a:t>
            </a:r>
            <a:endParaRPr lang="en-AU" sz="2000" dirty="0"/>
          </a:p>
        </p:txBody>
      </p:sp>
      <p:pic>
        <p:nvPicPr>
          <p:cNvPr id="4" name="Picture 3" descr="Find Yourself.jpg"/>
          <p:cNvPicPr>
            <a:picLocks noChangeAspect="1"/>
          </p:cNvPicPr>
          <p:nvPr/>
        </p:nvPicPr>
        <p:blipFill>
          <a:blip r:embed="rId2" cstate="print"/>
          <a:stretch>
            <a:fillRect/>
          </a:stretch>
        </p:blipFill>
        <p:spPr>
          <a:xfrm>
            <a:off x="428596" y="3357562"/>
            <a:ext cx="2528588" cy="3143272"/>
          </a:xfrm>
          <a:prstGeom prst="rect">
            <a:avLst/>
          </a:prstGeom>
        </p:spPr>
      </p:pic>
      <p:pic>
        <p:nvPicPr>
          <p:cNvPr id="5" name="Picture 4" descr="The_looking_glass_self.png"/>
          <p:cNvPicPr>
            <a:picLocks noChangeAspect="1"/>
          </p:cNvPicPr>
          <p:nvPr/>
        </p:nvPicPr>
        <p:blipFill>
          <a:blip r:embed="rId3" cstate="print"/>
          <a:stretch>
            <a:fillRect/>
          </a:stretch>
        </p:blipFill>
        <p:spPr>
          <a:xfrm>
            <a:off x="3428992" y="3357561"/>
            <a:ext cx="4143404" cy="320366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Effect transition="in" filter="dissolve">
                                      <p:cBhvr>
                                        <p:cTn id="7" dur="500"/>
                                        <p:tgtEl>
                                          <p:spTgt spid="10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25">
                                            <p:txEl>
                                              <p:pRg st="2" end="2"/>
                                            </p:txEl>
                                          </p:spTgt>
                                        </p:tgtEl>
                                        <p:attrNameLst>
                                          <p:attrName>style.visibility</p:attrName>
                                        </p:attrNameLst>
                                      </p:cBhvr>
                                      <p:to>
                                        <p:strVal val="visible"/>
                                      </p:to>
                                    </p:set>
                                    <p:animEffect transition="in" filter="dissolve">
                                      <p:cBhvr>
                                        <p:cTn id="12" dur="500"/>
                                        <p:tgtEl>
                                          <p:spTgt spid="102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57158" y="476672"/>
            <a:ext cx="8429684" cy="1508103"/>
          </a:xfrm>
          <a:prstGeom prst="rect">
            <a:avLst/>
          </a:prstGeom>
        </p:spPr>
        <p:txBody>
          <a:bodyPr>
            <a:normAutofit fontScale="97500"/>
          </a:bodyPr>
          <a:lstStyle/>
          <a:p>
            <a:pPr lvl="0" algn="ctr">
              <a:spcBef>
                <a:spcPct val="0"/>
              </a:spcBef>
              <a:defRPr/>
            </a:pPr>
            <a:r>
              <a:rPr lang="en-US" sz="3600" cap="all" dirty="0" smtClean="0">
                <a:solidFill>
                  <a:schemeClr val="tx2"/>
                </a:solidFill>
                <a:effectLst>
                  <a:reflection blurRad="12700" stA="48000" endA="300" endPos="55000" dir="5400000" sy="-90000" algn="bl" rotWithShape="0"/>
                </a:effectLst>
              </a:rPr>
              <a:t>Prayer: </a:t>
            </a:r>
            <a:r>
              <a:rPr lang="en-US" sz="3600" b="1" cap="all" dirty="0" smtClean="0">
                <a:solidFill>
                  <a:schemeClr val="tx2"/>
                </a:solidFill>
                <a:effectLst>
                  <a:reflection blurRad="12700" stA="48000" endA="300" endPos="55000" dir="5400000" sy="-90000" algn="bl" rotWithShape="0"/>
                </a:effectLst>
              </a:rPr>
              <a:t>Know thyself</a:t>
            </a:r>
            <a:endParaRPr lang="en-AU" sz="3600" cap="all" dirty="0">
              <a:solidFill>
                <a:schemeClr val="tx2"/>
              </a:solidFill>
              <a:effectLst>
                <a:reflection blurRad="12700" stA="48000" endA="300" endPos="55000" dir="5400000" sy="-90000" algn="bl" rotWithShape="0"/>
              </a:effectLst>
            </a:endParaRPr>
          </a:p>
        </p:txBody>
      </p:sp>
      <p:sp>
        <p:nvSpPr>
          <p:cNvPr id="1025" name="Rectangle 1"/>
          <p:cNvSpPr>
            <a:spLocks noChangeArrowheads="1"/>
          </p:cNvSpPr>
          <p:nvPr/>
        </p:nvSpPr>
        <p:spPr bwMode="auto">
          <a:xfrm>
            <a:off x="174764" y="44624"/>
            <a:ext cx="864390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Part 3</a:t>
            </a:r>
            <a:endParaRPr kumimoji="0" lang="en-AU" sz="2000" b="0" i="0" u="none" strike="noStrike" cap="none" normalizeH="0" baseline="0" dirty="0" smtClean="0">
              <a:ln>
                <a:noFill/>
              </a:ln>
              <a:solidFill>
                <a:schemeClr val="tx1"/>
              </a:solidFill>
              <a:effectLst/>
              <a:latin typeface="Book Antiqua" pitchFamily="18" charset="0"/>
            </a:endParaRPr>
          </a:p>
        </p:txBody>
      </p:sp>
      <p:sp>
        <p:nvSpPr>
          <p:cNvPr id="4" name="Rectangle 1"/>
          <p:cNvSpPr>
            <a:spLocks noChangeArrowheads="1"/>
          </p:cNvSpPr>
          <p:nvPr/>
        </p:nvSpPr>
        <p:spPr bwMode="auto">
          <a:xfrm>
            <a:off x="179512" y="1268760"/>
            <a:ext cx="864390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Insert activity</a:t>
            </a:r>
            <a:endParaRPr kumimoji="0" lang="en-AU" sz="2000" b="0" i="0" u="none" strike="noStrike" cap="none" normalizeH="0" baseline="0" dirty="0" smtClean="0">
              <a:ln>
                <a:noFill/>
              </a:ln>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28596" y="63509"/>
            <a:ext cx="8429684" cy="1508103"/>
          </a:xfrm>
          <a:prstGeom prst="rect">
            <a:avLst/>
          </a:prstGeom>
        </p:spPr>
        <p:txBody>
          <a:bodyP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Prayer: a reflection</a:t>
            </a:r>
            <a:r>
              <a:rPr kumimoji="0" lang="en-US" sz="3600" b="1" i="0" u="none" strike="noStrike" kern="1200" cap="all" spc="0" normalizeH="0" noProof="0" dirty="0" smtClean="0">
                <a:ln>
                  <a:noFill/>
                </a:ln>
                <a:solidFill>
                  <a:schemeClr val="tx2"/>
                </a:solidFill>
                <a:effectLst>
                  <a:reflection blurRad="12700" stA="48000" endA="300" endPos="55000" dir="5400000" sy="-90000" algn="bl" rotWithShape="0"/>
                </a:effectLst>
                <a:uLnTx/>
                <a:uFillTx/>
                <a:latin typeface="+mj-lt"/>
                <a:ea typeface="+mj-ea"/>
                <a:cs typeface="+mj-cs"/>
              </a:rPr>
              <a:t> on…</a:t>
            </a:r>
            <a:endParaRPr kumimoji="0" lang="en-AU"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025" name="Rectangle 1"/>
          <p:cNvSpPr>
            <a:spLocks noChangeArrowheads="1"/>
          </p:cNvSpPr>
          <p:nvPr/>
        </p:nvSpPr>
        <p:spPr bwMode="auto">
          <a:xfrm>
            <a:off x="251520" y="1083508"/>
            <a:ext cx="864390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AU" sz="3000" b="1" i="1" dirty="0">
                <a:latin typeface="Bradley Hand ITC" pitchFamily="66" charset="0"/>
              </a:rPr>
              <a:t>W</a:t>
            </a:r>
            <a:r>
              <a:rPr lang="en-AU" sz="3000" b="1" i="1" dirty="0" smtClean="0">
                <a:latin typeface="Bradley Hand ITC" pitchFamily="66" charset="0"/>
              </a:rPr>
              <a:t>rite a reflective piece, noting:</a:t>
            </a:r>
          </a:p>
          <a:p>
            <a:endParaRPr lang="en-AU" sz="3000" b="1" dirty="0" smtClean="0">
              <a:latin typeface="Bradley Hand ITC" pitchFamily="66" charset="0"/>
            </a:endParaRPr>
          </a:p>
          <a:p>
            <a:r>
              <a:rPr lang="en-AU" sz="3000" b="1" dirty="0" smtClean="0">
                <a:latin typeface="Bradley Hand ITC" pitchFamily="66" charset="0"/>
              </a:rPr>
              <a:t>What learning did you take from today’s lesson?</a:t>
            </a:r>
          </a:p>
          <a:p>
            <a:endParaRPr lang="en-AU" sz="3000" b="1" dirty="0" smtClean="0">
              <a:latin typeface="Bradley Hand ITC" pitchFamily="66" charset="0"/>
            </a:endParaRPr>
          </a:p>
          <a:p>
            <a:endParaRPr lang="en-AU" sz="3000" b="1" dirty="0" smtClean="0">
              <a:latin typeface="Bradley Hand ITC" pitchFamily="66" charset="0"/>
            </a:endParaRPr>
          </a:p>
          <a:p>
            <a:endParaRPr lang="en-AU" sz="3000" b="1" dirty="0" smtClean="0">
              <a:latin typeface="Bradley Hand ITC" pitchFamily="66" charset="0"/>
            </a:endParaRPr>
          </a:p>
          <a:p>
            <a:endParaRPr lang="en-AU" sz="3000" b="1" dirty="0" smtClean="0">
              <a:latin typeface="Bradley Hand ITC" pitchFamily="66" charset="0"/>
            </a:endParaRPr>
          </a:p>
          <a:p>
            <a:r>
              <a:rPr lang="en-AU" sz="3000" b="1" dirty="0" smtClean="0">
                <a:latin typeface="Bradley Hand ITC" pitchFamily="66" charset="0"/>
              </a:rPr>
              <a:t>What wonderings do you have?</a:t>
            </a:r>
            <a:endParaRPr lang="en-AU" sz="3000" b="1" dirty="0">
              <a:latin typeface="Bradley Hand ITC"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767052" y="476672"/>
            <a:ext cx="8429684" cy="1508103"/>
          </a:xfrm>
          <a:prstGeom prst="rect">
            <a:avLst/>
          </a:prstGeom>
        </p:spPr>
        <p:txBody>
          <a:bodyP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Prayer &amp; Action</a:t>
            </a:r>
            <a:endParaRPr kumimoji="0" lang="en-AU"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025" name="Rectangle 1"/>
          <p:cNvSpPr>
            <a:spLocks noChangeArrowheads="1"/>
          </p:cNvSpPr>
          <p:nvPr/>
        </p:nvSpPr>
        <p:spPr bwMode="auto">
          <a:xfrm>
            <a:off x="174764" y="44624"/>
            <a:ext cx="864390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Part </a:t>
            </a:r>
            <a:r>
              <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1</a:t>
            </a:r>
            <a:endParaRPr kumimoji="0" lang="en-AU" sz="2000" b="0" i="0" u="none" strike="noStrike" cap="none" normalizeH="0" baseline="0" dirty="0" smtClean="0">
              <a:ln>
                <a:noFill/>
              </a:ln>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00034" y="476672"/>
            <a:ext cx="8429684" cy="1508103"/>
          </a:xfrm>
          <a:prstGeom prst="rect">
            <a:avLst/>
          </a:prstGeom>
        </p:spPr>
        <p:txBody>
          <a:bodyPr>
            <a:normAutofit fontScale="97500"/>
          </a:bodyPr>
          <a:lstStyle/>
          <a:p>
            <a:pPr lvl="0" algn="ctr">
              <a:spcBef>
                <a:spcPct val="0"/>
              </a:spcBef>
              <a:defRPr/>
            </a:pPr>
            <a:r>
              <a:rPr lang="en-US" sz="3600" cap="all" dirty="0" smtClean="0">
                <a:solidFill>
                  <a:schemeClr val="tx2"/>
                </a:solidFill>
                <a:effectLst>
                  <a:reflection blurRad="12700" stA="48000" endA="300" endPos="55000" dir="5400000" sy="-90000" algn="bl" rotWithShape="0"/>
                </a:effectLst>
              </a:rPr>
              <a:t>Prayer: </a:t>
            </a:r>
            <a:r>
              <a:rPr lang="en-US" sz="3600" b="1" cap="all" dirty="0" smtClean="0">
                <a:solidFill>
                  <a:schemeClr val="tx2"/>
                </a:solidFill>
                <a:effectLst>
                  <a:reflection blurRad="12700" stA="48000" endA="300" endPos="55000" dir="5400000" sy="-90000" algn="bl" rotWithShape="0"/>
                </a:effectLst>
              </a:rPr>
              <a:t>Enthusiasm for life</a:t>
            </a:r>
            <a:endParaRPr lang="en-AU" sz="3600" cap="all" dirty="0">
              <a:solidFill>
                <a:schemeClr val="tx2"/>
              </a:solidFill>
              <a:effectLst>
                <a:reflection blurRad="12700" stA="48000" endA="300" endPos="55000" dir="5400000" sy="-90000" algn="bl" rotWithShape="0"/>
              </a:effectLst>
            </a:endParaRPr>
          </a:p>
        </p:txBody>
      </p:sp>
      <p:sp>
        <p:nvSpPr>
          <p:cNvPr id="1025" name="Rectangle 1"/>
          <p:cNvSpPr>
            <a:spLocks noChangeArrowheads="1"/>
          </p:cNvSpPr>
          <p:nvPr/>
        </p:nvSpPr>
        <p:spPr bwMode="auto">
          <a:xfrm>
            <a:off x="174764" y="44624"/>
            <a:ext cx="864390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Part 4</a:t>
            </a:r>
            <a:endParaRPr kumimoji="0" lang="en-AU" sz="2000" b="0" i="0" u="none" strike="noStrike" cap="none" normalizeH="0" baseline="0" dirty="0" smtClean="0">
              <a:ln>
                <a:noFill/>
              </a:ln>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1406" y="63509"/>
            <a:ext cx="8429684" cy="1508103"/>
          </a:xfrm>
          <a:prstGeom prst="rect">
            <a:avLst/>
          </a:prstGeom>
        </p:spPr>
        <p:txBody>
          <a:bodyPr>
            <a:normAutofit fontScale="97500"/>
          </a:bodyPr>
          <a:lstStyle/>
          <a:p>
            <a:pPr lvl="0">
              <a:spcBef>
                <a:spcPct val="0"/>
              </a:spcBef>
            </a:pPr>
            <a:r>
              <a:rPr lang="en-US" sz="3600" b="1" cap="all" dirty="0">
                <a:solidFill>
                  <a:schemeClr val="tx2"/>
                </a:solidFill>
                <a:effectLst>
                  <a:reflection blurRad="12700" stA="48000" endA="300" endPos="55000" dir="5400000" sy="-90000" algn="bl" rotWithShape="0"/>
                </a:effectLst>
              </a:rPr>
              <a:t>Prayer: </a:t>
            </a:r>
            <a:r>
              <a:rPr kumimoji="0" lang="en-US" sz="36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Enthusiasm for life</a:t>
            </a:r>
            <a:endParaRPr kumimoji="0" lang="en-AU"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025" name="Rectangle 1"/>
          <p:cNvSpPr>
            <a:spLocks noChangeArrowheads="1"/>
          </p:cNvSpPr>
          <p:nvPr/>
        </p:nvSpPr>
        <p:spPr bwMode="auto">
          <a:xfrm>
            <a:off x="285720" y="962269"/>
            <a:ext cx="8643902"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400" dirty="0"/>
              <a:t>Life can astonish us! It can be full of surprises and unsettling twists and turns. How can our souls absorb such things? How can our minds make sense of them? How can we possibly respond to them</a:t>
            </a:r>
            <a:r>
              <a:rPr lang="en-US" sz="1400" dirty="0" smtClean="0"/>
              <a:t>?</a:t>
            </a:r>
          </a:p>
          <a:p>
            <a:endParaRPr lang="en-AU" sz="1400" dirty="0"/>
          </a:p>
          <a:p>
            <a:r>
              <a:rPr lang="en-US" sz="1400" dirty="0"/>
              <a:t>Those are not easy questions. They require that we make some decisions about the nature of life itself; is life only random? Does nothing explain the unexplainable? Is there such a thing as destiny? Are we at the mercy of fate? Are we simply pawns in the senseless spinning of an erratic universe</a:t>
            </a:r>
            <a:r>
              <a:rPr lang="en-US" sz="1400" dirty="0" smtClean="0"/>
              <a:t>?</a:t>
            </a:r>
          </a:p>
          <a:p>
            <a:endParaRPr lang="en-AU" sz="1400" dirty="0"/>
          </a:p>
          <a:p>
            <a:r>
              <a:rPr lang="en-US" sz="1400" dirty="0"/>
              <a:t>When we do not cultivate a sense of surprise or zest for life, we give into the emotional dysfunction that suffocates the breath of life in us and lack the open-armed exuberance for life that makes the human, human. If we miss the little things, we will soon begin to take love, friendship and blessing for granted</a:t>
            </a:r>
            <a:r>
              <a:rPr lang="en-US" sz="1400" dirty="0" smtClean="0"/>
              <a:t>.</a:t>
            </a:r>
          </a:p>
          <a:p>
            <a:endParaRPr lang="en-AU" sz="1400" dirty="0"/>
          </a:p>
          <a:p>
            <a:r>
              <a:rPr lang="en-US" sz="1400" dirty="0"/>
              <a:t>Let’s pray for the spiritual consciousness of the unexpected so that life at work in us can astonish us with its real fullness</a:t>
            </a:r>
            <a:r>
              <a:rPr lang="en-US" sz="1400" dirty="0" smtClean="0"/>
              <a:t>.</a:t>
            </a:r>
          </a:p>
          <a:p>
            <a:endParaRPr lang="en-AU" sz="1400" dirty="0"/>
          </a:p>
          <a:p>
            <a:pPr algn="ctr"/>
            <a:r>
              <a:rPr lang="en-US" sz="1400" dirty="0"/>
              <a:t>MANTRA: </a:t>
            </a:r>
            <a:r>
              <a:rPr lang="en-US" sz="1400" i="1" dirty="0"/>
              <a:t>God, I pray that I show the gift to live with enthusiasm, to accept life with open and trusting arms.</a:t>
            </a:r>
            <a:endParaRPr lang="en-AU" sz="1400" dirty="0"/>
          </a:p>
        </p:txBody>
      </p:sp>
      <p:pic>
        <p:nvPicPr>
          <p:cNvPr id="4" name="Picture 3" descr="Enthusiasm.jpg"/>
          <p:cNvPicPr>
            <a:picLocks noChangeAspect="1"/>
          </p:cNvPicPr>
          <p:nvPr/>
        </p:nvPicPr>
        <p:blipFill>
          <a:blip r:embed="rId2" cstate="print"/>
          <a:stretch>
            <a:fillRect/>
          </a:stretch>
        </p:blipFill>
        <p:spPr>
          <a:xfrm>
            <a:off x="2857488" y="4286276"/>
            <a:ext cx="3036090" cy="2428872"/>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06812" y="476672"/>
            <a:ext cx="8429684" cy="1508103"/>
          </a:xfrm>
          <a:prstGeom prst="rect">
            <a:avLst/>
          </a:prstGeom>
        </p:spPr>
        <p:txBody>
          <a:bodyPr>
            <a:normAutofit fontScale="97500"/>
          </a:bodyPr>
          <a:lstStyle/>
          <a:p>
            <a:pPr lvl="0">
              <a:spcBef>
                <a:spcPct val="0"/>
              </a:spcBef>
            </a:pPr>
            <a:r>
              <a:rPr lang="en-US" sz="3600" cap="all" dirty="0" smtClean="0">
                <a:solidFill>
                  <a:schemeClr val="tx2"/>
                </a:solidFill>
                <a:effectLst>
                  <a:reflection blurRad="12700" stA="48000" endA="300" endPos="55000" dir="5400000" sy="-90000" algn="bl" rotWithShape="0"/>
                </a:effectLst>
              </a:rPr>
              <a:t>Prayer: </a:t>
            </a:r>
            <a:r>
              <a:rPr lang="en-US" sz="3600" b="1" cap="all" dirty="0" smtClean="0">
                <a:solidFill>
                  <a:schemeClr val="tx2"/>
                </a:solidFill>
                <a:effectLst>
                  <a:reflection blurRad="12700" stA="48000" endA="300" endPos="55000" dir="5400000" sy="-90000" algn="bl" rotWithShape="0"/>
                </a:effectLst>
              </a:rPr>
              <a:t>Enthusiasm for life</a:t>
            </a:r>
            <a:endParaRPr lang="en-AU" sz="3600" cap="all" dirty="0">
              <a:solidFill>
                <a:schemeClr val="tx2"/>
              </a:solidFill>
              <a:effectLst>
                <a:reflection blurRad="12700" stA="48000" endA="300" endPos="55000" dir="5400000" sy="-90000" algn="bl" rotWithShape="0"/>
              </a:effectLst>
            </a:endParaRPr>
          </a:p>
        </p:txBody>
      </p:sp>
      <p:sp>
        <p:nvSpPr>
          <p:cNvPr id="1025" name="Rectangle 1"/>
          <p:cNvSpPr>
            <a:spLocks noChangeArrowheads="1"/>
          </p:cNvSpPr>
          <p:nvPr/>
        </p:nvSpPr>
        <p:spPr bwMode="auto">
          <a:xfrm>
            <a:off x="174764" y="44624"/>
            <a:ext cx="864390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Part 4</a:t>
            </a:r>
            <a:endParaRPr kumimoji="0" lang="en-AU" sz="2000" b="0" i="0" u="none" strike="noStrike" cap="none" normalizeH="0" baseline="0" dirty="0" smtClean="0">
              <a:ln>
                <a:noFill/>
              </a:ln>
              <a:solidFill>
                <a:schemeClr val="tx1"/>
              </a:solidFill>
              <a:effectLst/>
              <a:latin typeface="Book Antiqua" pitchFamily="18" charset="0"/>
            </a:endParaRPr>
          </a:p>
        </p:txBody>
      </p:sp>
      <p:sp>
        <p:nvSpPr>
          <p:cNvPr id="4" name="Rectangle 1"/>
          <p:cNvSpPr>
            <a:spLocks noChangeArrowheads="1"/>
          </p:cNvSpPr>
          <p:nvPr/>
        </p:nvSpPr>
        <p:spPr bwMode="auto">
          <a:xfrm>
            <a:off x="179512" y="1268760"/>
            <a:ext cx="864390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Insert activity</a:t>
            </a:r>
            <a:endParaRPr kumimoji="0" lang="en-AU" sz="2000" b="0" i="0" u="none" strike="noStrike" cap="none" normalizeH="0" baseline="0" dirty="0" smtClean="0">
              <a:ln>
                <a:noFill/>
              </a:ln>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28596" y="63509"/>
            <a:ext cx="8429684" cy="1508103"/>
          </a:xfrm>
          <a:prstGeom prst="rect">
            <a:avLst/>
          </a:prstGeom>
        </p:spPr>
        <p:txBody>
          <a:bodyP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Prayer: a reflection</a:t>
            </a:r>
            <a:r>
              <a:rPr kumimoji="0" lang="en-US" sz="3600" b="1" i="0" u="none" strike="noStrike" kern="1200" cap="all" spc="0" normalizeH="0" noProof="0" dirty="0" smtClean="0">
                <a:ln>
                  <a:noFill/>
                </a:ln>
                <a:solidFill>
                  <a:schemeClr val="tx2"/>
                </a:solidFill>
                <a:effectLst>
                  <a:reflection blurRad="12700" stA="48000" endA="300" endPos="55000" dir="5400000" sy="-90000" algn="bl" rotWithShape="0"/>
                </a:effectLst>
                <a:uLnTx/>
                <a:uFillTx/>
                <a:latin typeface="+mj-lt"/>
                <a:ea typeface="+mj-ea"/>
                <a:cs typeface="+mj-cs"/>
              </a:rPr>
              <a:t> on…</a:t>
            </a:r>
            <a:endParaRPr kumimoji="0" lang="en-AU"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025" name="Rectangle 1"/>
          <p:cNvSpPr>
            <a:spLocks noChangeArrowheads="1"/>
          </p:cNvSpPr>
          <p:nvPr/>
        </p:nvSpPr>
        <p:spPr bwMode="auto">
          <a:xfrm>
            <a:off x="251520" y="1083508"/>
            <a:ext cx="864390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AU" sz="3000" b="1" i="1" dirty="0">
                <a:latin typeface="Bradley Hand ITC" pitchFamily="66" charset="0"/>
              </a:rPr>
              <a:t>W</a:t>
            </a:r>
            <a:r>
              <a:rPr lang="en-AU" sz="3000" b="1" i="1" dirty="0" smtClean="0">
                <a:latin typeface="Bradley Hand ITC" pitchFamily="66" charset="0"/>
              </a:rPr>
              <a:t>rite a reflective piece, noting:</a:t>
            </a:r>
          </a:p>
          <a:p>
            <a:endParaRPr lang="en-AU" sz="3000" b="1" dirty="0" smtClean="0">
              <a:latin typeface="Bradley Hand ITC" pitchFamily="66" charset="0"/>
            </a:endParaRPr>
          </a:p>
          <a:p>
            <a:r>
              <a:rPr lang="en-AU" sz="3000" b="1" dirty="0" smtClean="0">
                <a:latin typeface="Bradley Hand ITC" pitchFamily="66" charset="0"/>
              </a:rPr>
              <a:t>What learning did you take from today’s lesson?</a:t>
            </a:r>
          </a:p>
          <a:p>
            <a:endParaRPr lang="en-AU" sz="3000" b="1" dirty="0" smtClean="0">
              <a:latin typeface="Bradley Hand ITC" pitchFamily="66" charset="0"/>
            </a:endParaRPr>
          </a:p>
          <a:p>
            <a:endParaRPr lang="en-AU" sz="3000" b="1" dirty="0" smtClean="0">
              <a:latin typeface="Bradley Hand ITC" pitchFamily="66" charset="0"/>
            </a:endParaRPr>
          </a:p>
          <a:p>
            <a:endParaRPr lang="en-AU" sz="3000" b="1" dirty="0" smtClean="0">
              <a:latin typeface="Bradley Hand ITC" pitchFamily="66" charset="0"/>
            </a:endParaRPr>
          </a:p>
          <a:p>
            <a:endParaRPr lang="en-AU" sz="3000" b="1" dirty="0" smtClean="0">
              <a:latin typeface="Bradley Hand ITC" pitchFamily="66" charset="0"/>
            </a:endParaRPr>
          </a:p>
          <a:p>
            <a:r>
              <a:rPr lang="en-AU" sz="3000" b="1" dirty="0" smtClean="0">
                <a:latin typeface="Bradley Hand ITC" pitchFamily="66" charset="0"/>
              </a:rPr>
              <a:t>What wonderings do you have?</a:t>
            </a:r>
            <a:endParaRPr lang="en-AU" sz="3000" b="1" dirty="0">
              <a:latin typeface="Bradley Hand ITC" pitchFamily="66"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16024" y="404664"/>
            <a:ext cx="9036496" cy="1508103"/>
          </a:xfrm>
          <a:prstGeom prst="rect">
            <a:avLst/>
          </a:prstGeom>
        </p:spPr>
        <p:txBody>
          <a:bodyPr>
            <a:normAutofit fontScale="97500"/>
          </a:bodyPr>
          <a:lstStyle/>
          <a:p>
            <a:pPr lvl="0">
              <a:spcBef>
                <a:spcPct val="0"/>
              </a:spcBef>
            </a:pPr>
            <a:r>
              <a:rPr lang="en-US" sz="3300" cap="all" dirty="0" smtClean="0">
                <a:solidFill>
                  <a:schemeClr val="tx2"/>
                </a:solidFill>
                <a:effectLst>
                  <a:reflection blurRad="12700" stA="48000" endA="300" endPos="55000" dir="5400000" sy="-90000" algn="bl" rotWithShape="0"/>
                </a:effectLst>
              </a:rPr>
              <a:t>Prayer: </a:t>
            </a:r>
            <a:r>
              <a:rPr lang="en-US" sz="3300" b="1" cap="all" dirty="0" smtClean="0">
                <a:solidFill>
                  <a:schemeClr val="tx2"/>
                </a:solidFill>
                <a:effectLst>
                  <a:reflection blurRad="12700" stA="48000" endA="300" endPos="55000" dir="5400000" sy="-90000" algn="bl" rotWithShape="0"/>
                </a:effectLst>
              </a:rPr>
              <a:t>SELF Discipline and presence</a:t>
            </a:r>
            <a:endParaRPr lang="en-AU" sz="3300" cap="all" dirty="0">
              <a:solidFill>
                <a:schemeClr val="tx2"/>
              </a:solidFill>
              <a:effectLst>
                <a:reflection blurRad="12700" stA="48000" endA="300" endPos="55000" dir="5400000" sy="-90000" algn="bl" rotWithShape="0"/>
              </a:effectLst>
            </a:endParaRPr>
          </a:p>
        </p:txBody>
      </p:sp>
      <p:sp>
        <p:nvSpPr>
          <p:cNvPr id="1025" name="Rectangle 1"/>
          <p:cNvSpPr>
            <a:spLocks noChangeArrowheads="1"/>
          </p:cNvSpPr>
          <p:nvPr/>
        </p:nvSpPr>
        <p:spPr bwMode="auto">
          <a:xfrm>
            <a:off x="174764" y="44624"/>
            <a:ext cx="864390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Part 5</a:t>
            </a:r>
            <a:endParaRPr kumimoji="0" lang="en-AU" sz="2000" b="0" i="0" u="none" strike="noStrike" cap="none" normalizeH="0" baseline="0" dirty="0" smtClean="0">
              <a:ln>
                <a:noFill/>
              </a:ln>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1406" y="63509"/>
            <a:ext cx="8429684" cy="1508103"/>
          </a:xfrm>
          <a:prstGeom prst="rect">
            <a:avLst/>
          </a:prstGeom>
        </p:spPr>
        <p:txBody>
          <a:bodyPr>
            <a:normAutofit fontScale="97500"/>
          </a:bodyPr>
          <a:lstStyle/>
          <a:p>
            <a:pPr lvl="0">
              <a:spcBef>
                <a:spcPct val="0"/>
              </a:spcBef>
            </a:pPr>
            <a:r>
              <a:rPr lang="en-US" sz="3200" b="1" cap="all" dirty="0">
                <a:solidFill>
                  <a:schemeClr val="tx2"/>
                </a:solidFill>
                <a:effectLst>
                  <a:reflection blurRad="12700" stA="48000" endA="300" endPos="55000" dir="5400000" sy="-90000" algn="bl" rotWithShape="0"/>
                </a:effectLst>
              </a:rPr>
              <a:t>Prayer: </a:t>
            </a:r>
            <a:r>
              <a:rPr kumimoji="0" lang="en-US" sz="32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SELF Discipline</a:t>
            </a:r>
            <a:r>
              <a:rPr kumimoji="0" lang="en-US" sz="3200" b="1" i="0" u="none" strike="noStrike" kern="1200" cap="all" spc="0" normalizeH="0" noProof="0" dirty="0" smtClean="0">
                <a:ln>
                  <a:noFill/>
                </a:ln>
                <a:solidFill>
                  <a:schemeClr val="tx2"/>
                </a:solidFill>
                <a:effectLst>
                  <a:reflection blurRad="12700" stA="48000" endA="300" endPos="55000" dir="5400000" sy="-90000" algn="bl" rotWithShape="0"/>
                </a:effectLst>
                <a:uLnTx/>
                <a:uFillTx/>
                <a:latin typeface="+mj-lt"/>
                <a:ea typeface="+mj-ea"/>
                <a:cs typeface="+mj-cs"/>
              </a:rPr>
              <a:t> and presence</a:t>
            </a:r>
            <a:endParaRPr kumimoji="0" lang="en-AU" sz="3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025" name="Rectangle 1"/>
          <p:cNvSpPr>
            <a:spLocks noChangeArrowheads="1"/>
          </p:cNvSpPr>
          <p:nvPr/>
        </p:nvSpPr>
        <p:spPr bwMode="auto">
          <a:xfrm>
            <a:off x="357158" y="785794"/>
            <a:ext cx="8643902" cy="37548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400" dirty="0"/>
              <a:t>At no time of day or night are we not thinking about something. The only real question is, ‘Where does my mind go?’ The question is an important one because the answer defines the kind of person we are choosing to become. </a:t>
            </a:r>
            <a:endParaRPr lang="en-AU" sz="1400" dirty="0"/>
          </a:p>
          <a:p>
            <a:r>
              <a:rPr lang="en-US" sz="1400" dirty="0"/>
              <a:t>Buddhists call it “taming the monkey mind”. We call it the need to resist distractions</a:t>
            </a:r>
            <a:r>
              <a:rPr lang="en-US" sz="1400" dirty="0" smtClean="0"/>
              <a:t>.</a:t>
            </a:r>
          </a:p>
          <a:p>
            <a:endParaRPr lang="en-AU" sz="1400" dirty="0"/>
          </a:p>
          <a:p>
            <a:pPr algn="ctr"/>
            <a:r>
              <a:rPr lang="en-US" sz="1400" dirty="0"/>
              <a:t>MANTRA: </a:t>
            </a:r>
            <a:r>
              <a:rPr lang="en-US" sz="1400" i="1" dirty="0"/>
              <a:t>God, I pray that my mind can concentrate on the task at hand so that I can develop myself in a positive manner.</a:t>
            </a:r>
            <a:endParaRPr lang="en-AU" sz="1400" dirty="0"/>
          </a:p>
          <a:p>
            <a:r>
              <a:rPr lang="en-US" sz="1400" dirty="0"/>
              <a:t> </a:t>
            </a:r>
            <a:endParaRPr lang="en-AU" sz="1400" dirty="0"/>
          </a:p>
          <a:p>
            <a:r>
              <a:rPr lang="en-US" sz="1400" dirty="0"/>
              <a:t>If we scheme dark thoughts (however place and positive we appear to others), we are darkness walking. If one allows anger to take root and fester within, one will become anger. In the same way, one can become jealous, greed, gluttony, envy, pride and sloth. What one immerses oneself in, they will become.</a:t>
            </a:r>
            <a:endParaRPr lang="en-AU" sz="1400" dirty="0"/>
          </a:p>
          <a:p>
            <a:endParaRPr lang="en-US" sz="1400" dirty="0" smtClean="0"/>
          </a:p>
          <a:p>
            <a:r>
              <a:rPr lang="en-US" sz="1400" dirty="0" smtClean="0"/>
              <a:t>What </a:t>
            </a:r>
            <a:r>
              <a:rPr lang="en-US" sz="1400" dirty="0"/>
              <a:t>we think about during the waking-hours shapes you. What one puts into their soul is what will shape oneself. Therefore one must pray to become love.</a:t>
            </a:r>
            <a:endParaRPr lang="en-AU" sz="1400" dirty="0"/>
          </a:p>
          <a:p>
            <a:endParaRPr lang="en-US" sz="1400" dirty="0" smtClean="0"/>
          </a:p>
          <a:p>
            <a:pPr algn="ctr"/>
            <a:r>
              <a:rPr lang="en-US" sz="1400" dirty="0" smtClean="0"/>
              <a:t>MANTRA</a:t>
            </a:r>
            <a:r>
              <a:rPr lang="en-US" sz="1400" dirty="0"/>
              <a:t>: </a:t>
            </a:r>
            <a:r>
              <a:rPr lang="en-US" sz="1400" i="1" dirty="0"/>
              <a:t>God, I pray that I can continue to develop the ability to be loving and positive in this world, no matter what I encounter.</a:t>
            </a:r>
            <a:endParaRPr lang="en-AU" sz="1400" dirty="0"/>
          </a:p>
        </p:txBody>
      </p:sp>
      <p:pic>
        <p:nvPicPr>
          <p:cNvPr id="4" name="Picture 3" descr="Self-discipline.jpg"/>
          <p:cNvPicPr>
            <a:picLocks noChangeAspect="1"/>
          </p:cNvPicPr>
          <p:nvPr/>
        </p:nvPicPr>
        <p:blipFill>
          <a:blip r:embed="rId2" cstate="print"/>
          <a:stretch>
            <a:fillRect/>
          </a:stretch>
        </p:blipFill>
        <p:spPr>
          <a:xfrm>
            <a:off x="3357554" y="4643446"/>
            <a:ext cx="2000264" cy="2000264"/>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16024" y="404664"/>
            <a:ext cx="9036496" cy="1508103"/>
          </a:xfrm>
          <a:prstGeom prst="rect">
            <a:avLst/>
          </a:prstGeom>
        </p:spPr>
        <p:txBody>
          <a:bodyPr>
            <a:normAutofit fontScale="97500"/>
          </a:bodyPr>
          <a:lstStyle/>
          <a:p>
            <a:pPr lvl="0">
              <a:spcBef>
                <a:spcPct val="0"/>
              </a:spcBef>
            </a:pPr>
            <a:r>
              <a:rPr lang="en-US" sz="3300" cap="all" dirty="0" smtClean="0">
                <a:solidFill>
                  <a:schemeClr val="tx2"/>
                </a:solidFill>
                <a:effectLst>
                  <a:reflection blurRad="12700" stA="48000" endA="300" endPos="55000" dir="5400000" sy="-90000" algn="bl" rotWithShape="0"/>
                </a:effectLst>
              </a:rPr>
              <a:t>Prayer: </a:t>
            </a:r>
            <a:r>
              <a:rPr lang="en-US" sz="3300" b="1" cap="all" dirty="0" smtClean="0">
                <a:solidFill>
                  <a:schemeClr val="tx2"/>
                </a:solidFill>
                <a:effectLst>
                  <a:reflection blurRad="12700" stA="48000" endA="300" endPos="55000" dir="5400000" sy="-90000" algn="bl" rotWithShape="0"/>
                </a:effectLst>
              </a:rPr>
              <a:t>SELF Discipline and presence</a:t>
            </a:r>
            <a:endParaRPr lang="en-AU" sz="3300" cap="all" dirty="0">
              <a:solidFill>
                <a:schemeClr val="tx2"/>
              </a:solidFill>
              <a:effectLst>
                <a:reflection blurRad="12700" stA="48000" endA="300" endPos="55000" dir="5400000" sy="-90000" algn="bl" rotWithShape="0"/>
              </a:effectLst>
            </a:endParaRPr>
          </a:p>
        </p:txBody>
      </p:sp>
      <p:sp>
        <p:nvSpPr>
          <p:cNvPr id="1025" name="Rectangle 1"/>
          <p:cNvSpPr>
            <a:spLocks noChangeArrowheads="1"/>
          </p:cNvSpPr>
          <p:nvPr/>
        </p:nvSpPr>
        <p:spPr bwMode="auto">
          <a:xfrm>
            <a:off x="174764" y="44624"/>
            <a:ext cx="864390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Part 5</a:t>
            </a:r>
            <a:endParaRPr kumimoji="0" lang="en-AU" sz="2000" b="0" i="0" u="none" strike="noStrike" cap="none" normalizeH="0" baseline="0" dirty="0" smtClean="0">
              <a:ln>
                <a:noFill/>
              </a:ln>
              <a:solidFill>
                <a:schemeClr val="tx1"/>
              </a:solidFill>
              <a:effectLst/>
              <a:latin typeface="Book Antiqua" pitchFamily="18" charset="0"/>
            </a:endParaRPr>
          </a:p>
        </p:txBody>
      </p:sp>
      <p:sp>
        <p:nvSpPr>
          <p:cNvPr id="4" name="Rectangle 1"/>
          <p:cNvSpPr>
            <a:spLocks noChangeArrowheads="1"/>
          </p:cNvSpPr>
          <p:nvPr/>
        </p:nvSpPr>
        <p:spPr bwMode="auto">
          <a:xfrm>
            <a:off x="179512" y="1268760"/>
            <a:ext cx="864390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Insert activity</a:t>
            </a:r>
            <a:endParaRPr kumimoji="0" lang="en-AU" sz="2000" b="0" i="0" u="none" strike="noStrike" cap="none" normalizeH="0" baseline="0" dirty="0" smtClean="0">
              <a:ln>
                <a:noFill/>
              </a:ln>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28596" y="63509"/>
            <a:ext cx="8429684" cy="1508103"/>
          </a:xfrm>
          <a:prstGeom prst="rect">
            <a:avLst/>
          </a:prstGeom>
        </p:spPr>
        <p:txBody>
          <a:bodyP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Prayer: a reflection</a:t>
            </a:r>
            <a:r>
              <a:rPr kumimoji="0" lang="en-US" sz="3600" b="1" i="0" u="none" strike="noStrike" kern="1200" cap="all" spc="0" normalizeH="0" noProof="0" dirty="0" smtClean="0">
                <a:ln>
                  <a:noFill/>
                </a:ln>
                <a:solidFill>
                  <a:schemeClr val="tx2"/>
                </a:solidFill>
                <a:effectLst>
                  <a:reflection blurRad="12700" stA="48000" endA="300" endPos="55000" dir="5400000" sy="-90000" algn="bl" rotWithShape="0"/>
                </a:effectLst>
                <a:uLnTx/>
                <a:uFillTx/>
                <a:latin typeface="+mj-lt"/>
                <a:ea typeface="+mj-ea"/>
                <a:cs typeface="+mj-cs"/>
              </a:rPr>
              <a:t> on…</a:t>
            </a:r>
            <a:endParaRPr kumimoji="0" lang="en-AU"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025" name="Rectangle 1"/>
          <p:cNvSpPr>
            <a:spLocks noChangeArrowheads="1"/>
          </p:cNvSpPr>
          <p:nvPr/>
        </p:nvSpPr>
        <p:spPr bwMode="auto">
          <a:xfrm>
            <a:off x="251520" y="1083508"/>
            <a:ext cx="864390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AU" sz="3000" b="1" i="1" dirty="0">
                <a:latin typeface="Bradley Hand ITC" pitchFamily="66" charset="0"/>
              </a:rPr>
              <a:t>W</a:t>
            </a:r>
            <a:r>
              <a:rPr lang="en-AU" sz="3000" b="1" i="1" dirty="0" smtClean="0">
                <a:latin typeface="Bradley Hand ITC" pitchFamily="66" charset="0"/>
              </a:rPr>
              <a:t>rite a reflective piece, noting:</a:t>
            </a:r>
          </a:p>
          <a:p>
            <a:endParaRPr lang="en-AU" sz="3000" b="1" dirty="0" smtClean="0">
              <a:latin typeface="Bradley Hand ITC" pitchFamily="66" charset="0"/>
            </a:endParaRPr>
          </a:p>
          <a:p>
            <a:r>
              <a:rPr lang="en-AU" sz="3000" b="1" dirty="0" smtClean="0">
                <a:latin typeface="Bradley Hand ITC" pitchFamily="66" charset="0"/>
              </a:rPr>
              <a:t>What learning did you take from today’s lesson?</a:t>
            </a:r>
          </a:p>
          <a:p>
            <a:endParaRPr lang="en-AU" sz="3000" b="1" dirty="0" smtClean="0">
              <a:latin typeface="Bradley Hand ITC" pitchFamily="66" charset="0"/>
            </a:endParaRPr>
          </a:p>
          <a:p>
            <a:endParaRPr lang="en-AU" sz="3000" b="1" dirty="0" smtClean="0">
              <a:latin typeface="Bradley Hand ITC" pitchFamily="66" charset="0"/>
            </a:endParaRPr>
          </a:p>
          <a:p>
            <a:endParaRPr lang="en-AU" sz="3000" b="1" dirty="0" smtClean="0">
              <a:latin typeface="Bradley Hand ITC" pitchFamily="66" charset="0"/>
            </a:endParaRPr>
          </a:p>
          <a:p>
            <a:endParaRPr lang="en-AU" sz="3000" b="1" dirty="0" smtClean="0">
              <a:latin typeface="Bradley Hand ITC" pitchFamily="66" charset="0"/>
            </a:endParaRPr>
          </a:p>
          <a:p>
            <a:r>
              <a:rPr lang="en-AU" sz="3000" b="1" dirty="0" smtClean="0">
                <a:latin typeface="Bradley Hand ITC" pitchFamily="66" charset="0"/>
              </a:rPr>
              <a:t>What wonderings do you have?</a:t>
            </a:r>
            <a:endParaRPr lang="en-AU" sz="3000" b="1" dirty="0">
              <a:latin typeface="Bradley Hand ITC" pitchFamily="66"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40160" y="404664"/>
            <a:ext cx="9036496" cy="1508103"/>
          </a:xfrm>
          <a:prstGeom prst="rect">
            <a:avLst/>
          </a:prstGeom>
        </p:spPr>
        <p:txBody>
          <a:bodyPr>
            <a:normAutofit fontScale="97500"/>
          </a:bodyPr>
          <a:lstStyle/>
          <a:p>
            <a:pPr lvl="0">
              <a:spcBef>
                <a:spcPct val="0"/>
              </a:spcBef>
            </a:pPr>
            <a:r>
              <a:rPr lang="en-US" sz="3300" cap="all" dirty="0" smtClean="0">
                <a:solidFill>
                  <a:schemeClr val="tx2"/>
                </a:solidFill>
                <a:effectLst>
                  <a:reflection blurRad="12700" stA="48000" endA="300" endPos="55000" dir="5400000" sy="-90000" algn="bl" rotWithShape="0"/>
                </a:effectLst>
              </a:rPr>
              <a:t>Prayer: </a:t>
            </a:r>
            <a:r>
              <a:rPr lang="en-US" sz="3300" b="1" cap="all" dirty="0" smtClean="0">
                <a:solidFill>
                  <a:schemeClr val="tx2"/>
                </a:solidFill>
                <a:effectLst>
                  <a:reflection blurRad="12700" stA="48000" endA="300" endPos="55000" dir="5400000" sy="-90000" algn="bl" rotWithShape="0"/>
                </a:effectLst>
              </a:rPr>
              <a:t>Body, Mind &amp; Soul</a:t>
            </a:r>
            <a:endParaRPr lang="en-AU" sz="3300" cap="all" dirty="0">
              <a:solidFill>
                <a:schemeClr val="tx2"/>
              </a:solidFill>
              <a:effectLst>
                <a:reflection blurRad="12700" stA="48000" endA="300" endPos="55000" dir="5400000" sy="-90000" algn="bl" rotWithShape="0"/>
              </a:effectLst>
            </a:endParaRPr>
          </a:p>
        </p:txBody>
      </p:sp>
      <p:sp>
        <p:nvSpPr>
          <p:cNvPr id="1025" name="Rectangle 1"/>
          <p:cNvSpPr>
            <a:spLocks noChangeArrowheads="1"/>
          </p:cNvSpPr>
          <p:nvPr/>
        </p:nvSpPr>
        <p:spPr bwMode="auto">
          <a:xfrm>
            <a:off x="174764" y="44624"/>
            <a:ext cx="864390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Part 6</a:t>
            </a:r>
            <a:endParaRPr kumimoji="0" lang="en-AU" sz="2000" b="0" i="0" u="none" strike="noStrike" cap="none" normalizeH="0" baseline="0" dirty="0" smtClean="0">
              <a:ln>
                <a:noFill/>
              </a:ln>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1406" y="63509"/>
            <a:ext cx="8429684" cy="1508103"/>
          </a:xfrm>
          <a:prstGeom prst="rect">
            <a:avLst/>
          </a:prstGeom>
        </p:spPr>
        <p:txBody>
          <a:bodyPr>
            <a:normAutofit fontScale="97500"/>
          </a:bodyPr>
          <a:lstStyle/>
          <a:p>
            <a:pPr lvl="0">
              <a:spcBef>
                <a:spcPct val="0"/>
              </a:spcBef>
            </a:pPr>
            <a:r>
              <a:rPr lang="en-US" sz="3600" b="1" cap="all" dirty="0">
                <a:solidFill>
                  <a:schemeClr val="tx2"/>
                </a:solidFill>
                <a:effectLst>
                  <a:reflection blurRad="12700" stA="48000" endA="300" endPos="55000" dir="5400000" sy="-90000" algn="bl" rotWithShape="0"/>
                </a:effectLst>
              </a:rPr>
              <a:t>Prayer: </a:t>
            </a:r>
            <a:r>
              <a:rPr kumimoji="0" lang="en-US" sz="36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Mind,</a:t>
            </a:r>
            <a:r>
              <a:rPr kumimoji="0" lang="en-US" sz="3600" b="1" i="0" u="none" strike="noStrike" kern="1200" cap="all" spc="0" normalizeH="0" noProof="0" dirty="0" smtClean="0">
                <a:ln>
                  <a:noFill/>
                </a:ln>
                <a:solidFill>
                  <a:schemeClr val="tx2"/>
                </a:solidFill>
                <a:effectLst>
                  <a:reflection blurRad="12700" stA="48000" endA="300" endPos="55000" dir="5400000" sy="-90000" algn="bl" rotWithShape="0"/>
                </a:effectLst>
                <a:uLnTx/>
                <a:uFillTx/>
                <a:latin typeface="+mj-lt"/>
                <a:ea typeface="+mj-ea"/>
                <a:cs typeface="+mj-cs"/>
              </a:rPr>
              <a:t> body &amp; soul</a:t>
            </a:r>
            <a:endParaRPr kumimoji="0" lang="en-AU"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025" name="Rectangle 1"/>
          <p:cNvSpPr>
            <a:spLocks noChangeArrowheads="1"/>
          </p:cNvSpPr>
          <p:nvPr/>
        </p:nvSpPr>
        <p:spPr bwMode="auto">
          <a:xfrm>
            <a:off x="357158" y="928670"/>
            <a:ext cx="864390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600" dirty="0"/>
              <a:t>Prayer, like a laser beam, concentrates the mind and enlarges the soul. By calling us to view a life larger than the present moment, it deepens the meaning of both the material and the spiritual worlds. Scientists tell us that matter and spirit are made up of the very same molecules. One is not a different substance than the other. Therefore, matter and spirit are then, the very same thing. The only difference is the density of the molecular structure.</a:t>
            </a:r>
            <a:endParaRPr lang="en-AU" sz="1600" dirty="0"/>
          </a:p>
          <a:p>
            <a:endParaRPr lang="en-US" sz="1600" dirty="0" smtClean="0"/>
          </a:p>
          <a:p>
            <a:r>
              <a:rPr lang="en-US" sz="1600" dirty="0" smtClean="0"/>
              <a:t>Prayer </a:t>
            </a:r>
            <a:r>
              <a:rPr lang="en-US" sz="1600" dirty="0"/>
              <a:t>is the soul-stretching process that bridges matter and spirit and binds us to the universe and makes us citizens of the cosmos.</a:t>
            </a:r>
            <a:endParaRPr lang="en-AU" sz="1600" dirty="0"/>
          </a:p>
          <a:p>
            <a:endParaRPr lang="en-US" sz="1600" dirty="0" smtClean="0"/>
          </a:p>
          <a:p>
            <a:pPr algn="ctr"/>
            <a:r>
              <a:rPr lang="en-US" sz="1600" dirty="0" smtClean="0"/>
              <a:t>JOHN </a:t>
            </a:r>
            <a:r>
              <a:rPr lang="en-US" sz="1600" dirty="0"/>
              <a:t>17:1.1-1.3</a:t>
            </a:r>
            <a:endParaRPr lang="en-AU" sz="1600" dirty="0"/>
          </a:p>
          <a:p>
            <a:pPr algn="ctr"/>
            <a:r>
              <a:rPr lang="en-US" sz="1600" i="1" dirty="0"/>
              <a:t>I have given them glory you gave me that they may be one, as we are on-I in them, you in me-that they may be perfect in unity.</a:t>
            </a:r>
            <a:endParaRPr lang="en-AU" sz="1600" dirty="0"/>
          </a:p>
          <a:p>
            <a:r>
              <a:rPr lang="en-US" sz="1600" i="1" dirty="0"/>
              <a:t> </a:t>
            </a:r>
            <a:endParaRPr lang="en-AU" sz="1600" dirty="0"/>
          </a:p>
          <a:p>
            <a:pPr algn="ctr"/>
            <a:r>
              <a:rPr lang="en-US" sz="1600" dirty="0"/>
              <a:t>MANTRA: </a:t>
            </a:r>
            <a:r>
              <a:rPr lang="en-US" sz="1600" i="1" dirty="0"/>
              <a:t>God, I pray that I can continue to develop my spirituality, so that I can be one with the universe.</a:t>
            </a:r>
            <a:endParaRPr lang="en-AU" sz="1600" dirty="0"/>
          </a:p>
        </p:txBody>
      </p:sp>
      <p:pic>
        <p:nvPicPr>
          <p:cNvPr id="4" name="Picture 3" descr="Mind, Body &amp; Soul.jpg"/>
          <p:cNvPicPr>
            <a:picLocks noChangeAspect="1"/>
          </p:cNvPicPr>
          <p:nvPr/>
        </p:nvPicPr>
        <p:blipFill>
          <a:blip r:embed="rId2" cstate="print"/>
          <a:stretch>
            <a:fillRect/>
          </a:stretch>
        </p:blipFill>
        <p:spPr>
          <a:xfrm>
            <a:off x="3571868" y="4857760"/>
            <a:ext cx="1928826" cy="190322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28596" y="63509"/>
            <a:ext cx="8429684" cy="1508103"/>
          </a:xfrm>
          <a:prstGeom prst="rect">
            <a:avLst/>
          </a:prstGeom>
        </p:spPr>
        <p:txBody>
          <a:bodyP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Prayer &amp; Action</a:t>
            </a:r>
            <a:endParaRPr kumimoji="0" lang="en-AU"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025" name="Rectangle 1"/>
          <p:cNvSpPr>
            <a:spLocks noChangeArrowheads="1"/>
          </p:cNvSpPr>
          <p:nvPr/>
        </p:nvSpPr>
        <p:spPr bwMode="auto">
          <a:xfrm>
            <a:off x="323528" y="2266042"/>
            <a:ext cx="864390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Do you pray?</a:t>
            </a:r>
            <a:endParaRPr kumimoji="0" lang="en-AU" sz="2000" b="0" i="0" u="none" strike="noStrike" cap="none" normalizeH="0" baseline="0" dirty="0" smtClean="0">
              <a:ln>
                <a:noFill/>
              </a:ln>
              <a:solidFill>
                <a:schemeClr val="tx1"/>
              </a:solidFill>
              <a:effectLst/>
              <a:latin typeface="Book Antiqua" pitchFamily="18" charset="0"/>
            </a:endParaRPr>
          </a:p>
        </p:txBody>
      </p:sp>
      <p:sp>
        <p:nvSpPr>
          <p:cNvPr id="4" name="Rectangle 1"/>
          <p:cNvSpPr>
            <a:spLocks noChangeArrowheads="1"/>
          </p:cNvSpPr>
          <p:nvPr/>
        </p:nvSpPr>
        <p:spPr bwMode="auto">
          <a:xfrm>
            <a:off x="285720" y="3314642"/>
            <a:ext cx="864390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What</a:t>
            </a:r>
            <a:r>
              <a:rPr kumimoji="0" lang="en-US" sz="2000" b="0" i="1" u="none" strike="noStrike" cap="none" normalizeH="0" dirty="0" smtClean="0">
                <a:ln>
                  <a:noFill/>
                </a:ln>
                <a:solidFill>
                  <a:schemeClr val="tx1"/>
                </a:solidFill>
                <a:effectLst/>
                <a:latin typeface="Book Antiqua" pitchFamily="18" charset="0"/>
                <a:ea typeface="Calibri" pitchFamily="34" charset="0"/>
                <a:cs typeface="Times New Roman" pitchFamily="18" charset="0"/>
              </a:rPr>
              <a:t> do you pray for?</a:t>
            </a:r>
            <a:endParaRPr kumimoji="0" lang="en-AU" sz="2000" b="0" i="0" u="none" strike="noStrike" cap="none" normalizeH="0" baseline="0" dirty="0" smtClean="0">
              <a:ln>
                <a:noFill/>
              </a:ln>
              <a:solidFill>
                <a:schemeClr val="tx1"/>
              </a:solidFill>
              <a:effectLst/>
              <a:latin typeface="Book Antiqua" pitchFamily="18" charset="0"/>
            </a:endParaRPr>
          </a:p>
        </p:txBody>
      </p:sp>
      <p:sp>
        <p:nvSpPr>
          <p:cNvPr id="5" name="Rectangle 1"/>
          <p:cNvSpPr>
            <a:spLocks noChangeArrowheads="1"/>
          </p:cNvSpPr>
          <p:nvPr/>
        </p:nvSpPr>
        <p:spPr bwMode="auto">
          <a:xfrm>
            <a:off x="214282" y="1214422"/>
            <a:ext cx="864390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What does</a:t>
            </a:r>
            <a:r>
              <a:rPr kumimoji="0" lang="en-US" sz="2000" b="0" i="1" u="none" strike="noStrike" cap="none" normalizeH="0" dirty="0" smtClean="0">
                <a:ln>
                  <a:noFill/>
                </a:ln>
                <a:solidFill>
                  <a:schemeClr val="tx1"/>
                </a:solidFill>
                <a:effectLst/>
                <a:latin typeface="Book Antiqua" pitchFamily="18" charset="0"/>
                <a:ea typeface="Calibri" pitchFamily="34" charset="0"/>
                <a:cs typeface="Times New Roman" pitchFamily="18" charset="0"/>
              </a:rPr>
              <a:t> prayer mean to you</a:t>
            </a:r>
            <a:r>
              <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a:t>
            </a:r>
            <a:endParaRPr kumimoji="0" lang="en-AU" sz="2000" b="0" i="0" u="none" strike="noStrike" cap="none" normalizeH="0" baseline="0" dirty="0" smtClean="0">
              <a:ln>
                <a:noFill/>
              </a:ln>
              <a:solidFill>
                <a:schemeClr val="tx1"/>
              </a:solidFill>
              <a:effectLst/>
              <a:latin typeface="Book Antiqua" pitchFamily="18" charset="0"/>
            </a:endParaRPr>
          </a:p>
        </p:txBody>
      </p:sp>
      <p:sp>
        <p:nvSpPr>
          <p:cNvPr id="6" name="Rectangle 1"/>
          <p:cNvSpPr>
            <a:spLocks noChangeArrowheads="1"/>
          </p:cNvSpPr>
          <p:nvPr/>
        </p:nvSpPr>
        <p:spPr bwMode="auto">
          <a:xfrm>
            <a:off x="285720" y="4743402"/>
            <a:ext cx="864390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What are the types of prayers that you know?</a:t>
            </a:r>
            <a:endParaRPr kumimoji="0" lang="en-AU" sz="2000" b="0" i="0" u="none" strike="noStrike" cap="none" normalizeH="0" baseline="0" dirty="0" smtClean="0">
              <a:ln>
                <a:noFill/>
              </a:ln>
              <a:solidFill>
                <a:schemeClr val="tx1"/>
              </a:solidFill>
              <a:effectLst/>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25">
                                            <p:txEl>
                                              <p:pRg st="0" end="0"/>
                                            </p:txEl>
                                          </p:spTgt>
                                        </p:tgtEl>
                                        <p:attrNameLst>
                                          <p:attrName>style.visibility</p:attrName>
                                        </p:attrNameLst>
                                      </p:cBhvr>
                                      <p:to>
                                        <p:strVal val="visible"/>
                                      </p:to>
                                    </p:set>
                                    <p:animEffect transition="in" filter="dissolve">
                                      <p:cBhvr>
                                        <p:cTn id="12" dur="500"/>
                                        <p:tgtEl>
                                          <p:spTgt spid="102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dissolve">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dissolve">
                                      <p:cBhvr>
                                        <p:cTn id="2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40160" y="404664"/>
            <a:ext cx="9036496" cy="1508103"/>
          </a:xfrm>
          <a:prstGeom prst="rect">
            <a:avLst/>
          </a:prstGeom>
        </p:spPr>
        <p:txBody>
          <a:bodyPr>
            <a:normAutofit fontScale="97500"/>
          </a:bodyPr>
          <a:lstStyle/>
          <a:p>
            <a:pPr lvl="0">
              <a:spcBef>
                <a:spcPct val="0"/>
              </a:spcBef>
            </a:pPr>
            <a:r>
              <a:rPr lang="en-US" sz="3300" cap="all" dirty="0" smtClean="0">
                <a:solidFill>
                  <a:schemeClr val="tx2"/>
                </a:solidFill>
                <a:effectLst>
                  <a:reflection blurRad="12700" stA="48000" endA="300" endPos="55000" dir="5400000" sy="-90000" algn="bl" rotWithShape="0"/>
                </a:effectLst>
              </a:rPr>
              <a:t>Prayer: </a:t>
            </a:r>
            <a:r>
              <a:rPr lang="en-US" sz="3300" b="1" cap="all" dirty="0" smtClean="0">
                <a:solidFill>
                  <a:schemeClr val="tx2"/>
                </a:solidFill>
                <a:effectLst>
                  <a:reflection blurRad="12700" stA="48000" endA="300" endPos="55000" dir="5400000" sy="-90000" algn="bl" rotWithShape="0"/>
                </a:effectLst>
              </a:rPr>
              <a:t>Body, Mind &amp; Soul</a:t>
            </a:r>
            <a:endParaRPr lang="en-AU" sz="3300" cap="all" dirty="0">
              <a:solidFill>
                <a:schemeClr val="tx2"/>
              </a:solidFill>
              <a:effectLst>
                <a:reflection blurRad="12700" stA="48000" endA="300" endPos="55000" dir="5400000" sy="-90000" algn="bl" rotWithShape="0"/>
              </a:effectLst>
            </a:endParaRPr>
          </a:p>
        </p:txBody>
      </p:sp>
      <p:sp>
        <p:nvSpPr>
          <p:cNvPr id="1025" name="Rectangle 1"/>
          <p:cNvSpPr>
            <a:spLocks noChangeArrowheads="1"/>
          </p:cNvSpPr>
          <p:nvPr/>
        </p:nvSpPr>
        <p:spPr bwMode="auto">
          <a:xfrm>
            <a:off x="174764" y="44624"/>
            <a:ext cx="864390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Part 6</a:t>
            </a:r>
            <a:endParaRPr kumimoji="0" lang="en-AU" sz="2000" b="0" i="0" u="none" strike="noStrike" cap="none" normalizeH="0" baseline="0" dirty="0" smtClean="0">
              <a:ln>
                <a:noFill/>
              </a:ln>
              <a:solidFill>
                <a:schemeClr val="tx1"/>
              </a:solidFill>
              <a:effectLst/>
              <a:latin typeface="Book Antiqua" pitchFamily="18" charset="0"/>
            </a:endParaRPr>
          </a:p>
        </p:txBody>
      </p:sp>
      <p:sp>
        <p:nvSpPr>
          <p:cNvPr id="4" name="Rectangle 1"/>
          <p:cNvSpPr>
            <a:spLocks noChangeArrowheads="1"/>
          </p:cNvSpPr>
          <p:nvPr/>
        </p:nvSpPr>
        <p:spPr bwMode="auto">
          <a:xfrm>
            <a:off x="179512" y="1268760"/>
            <a:ext cx="864390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Insert activity</a:t>
            </a:r>
            <a:endParaRPr kumimoji="0" lang="en-AU" sz="2000" b="0" i="0" u="none" strike="noStrike" cap="none" normalizeH="0" baseline="0" dirty="0" smtClean="0">
              <a:ln>
                <a:noFill/>
              </a:ln>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28596" y="63509"/>
            <a:ext cx="8429684" cy="1508103"/>
          </a:xfrm>
          <a:prstGeom prst="rect">
            <a:avLst/>
          </a:prstGeom>
        </p:spPr>
        <p:txBody>
          <a:bodyP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Prayer: a reflection</a:t>
            </a:r>
            <a:r>
              <a:rPr kumimoji="0" lang="en-US" sz="3600" b="1" i="0" u="none" strike="noStrike" kern="1200" cap="all" spc="0" normalizeH="0" noProof="0" dirty="0" smtClean="0">
                <a:ln>
                  <a:noFill/>
                </a:ln>
                <a:solidFill>
                  <a:schemeClr val="tx2"/>
                </a:solidFill>
                <a:effectLst>
                  <a:reflection blurRad="12700" stA="48000" endA="300" endPos="55000" dir="5400000" sy="-90000" algn="bl" rotWithShape="0"/>
                </a:effectLst>
                <a:uLnTx/>
                <a:uFillTx/>
                <a:latin typeface="+mj-lt"/>
                <a:ea typeface="+mj-ea"/>
                <a:cs typeface="+mj-cs"/>
              </a:rPr>
              <a:t> on…</a:t>
            </a:r>
            <a:endParaRPr kumimoji="0" lang="en-AU"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025" name="Rectangle 1"/>
          <p:cNvSpPr>
            <a:spLocks noChangeArrowheads="1"/>
          </p:cNvSpPr>
          <p:nvPr/>
        </p:nvSpPr>
        <p:spPr bwMode="auto">
          <a:xfrm>
            <a:off x="251520" y="1083508"/>
            <a:ext cx="864390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AU" sz="3000" b="1" i="1" dirty="0">
                <a:latin typeface="Bradley Hand ITC" pitchFamily="66" charset="0"/>
              </a:rPr>
              <a:t>W</a:t>
            </a:r>
            <a:r>
              <a:rPr lang="en-AU" sz="3000" b="1" i="1" dirty="0" smtClean="0">
                <a:latin typeface="Bradley Hand ITC" pitchFamily="66" charset="0"/>
              </a:rPr>
              <a:t>rite a reflective piece, noting:</a:t>
            </a:r>
          </a:p>
          <a:p>
            <a:endParaRPr lang="en-AU" sz="3000" b="1" dirty="0" smtClean="0">
              <a:latin typeface="Bradley Hand ITC" pitchFamily="66" charset="0"/>
            </a:endParaRPr>
          </a:p>
          <a:p>
            <a:r>
              <a:rPr lang="en-AU" sz="3000" b="1" dirty="0" smtClean="0">
                <a:latin typeface="Bradley Hand ITC" pitchFamily="66" charset="0"/>
              </a:rPr>
              <a:t>What learning did you take from today’s lesson?</a:t>
            </a:r>
          </a:p>
          <a:p>
            <a:endParaRPr lang="en-AU" sz="3000" b="1" dirty="0" smtClean="0">
              <a:latin typeface="Bradley Hand ITC" pitchFamily="66" charset="0"/>
            </a:endParaRPr>
          </a:p>
          <a:p>
            <a:endParaRPr lang="en-AU" sz="3000" b="1" dirty="0" smtClean="0">
              <a:latin typeface="Bradley Hand ITC" pitchFamily="66" charset="0"/>
            </a:endParaRPr>
          </a:p>
          <a:p>
            <a:endParaRPr lang="en-AU" sz="3000" b="1" dirty="0" smtClean="0">
              <a:latin typeface="Bradley Hand ITC" pitchFamily="66" charset="0"/>
            </a:endParaRPr>
          </a:p>
          <a:p>
            <a:endParaRPr lang="en-AU" sz="3000" b="1" dirty="0" smtClean="0">
              <a:latin typeface="Bradley Hand ITC" pitchFamily="66" charset="0"/>
            </a:endParaRPr>
          </a:p>
          <a:p>
            <a:r>
              <a:rPr lang="en-AU" sz="3000" b="1" dirty="0" smtClean="0">
                <a:latin typeface="Bradley Hand ITC" pitchFamily="66" charset="0"/>
              </a:rPr>
              <a:t>What wonderings do you have?</a:t>
            </a:r>
            <a:endParaRPr lang="en-AU" sz="3000" b="1" dirty="0">
              <a:latin typeface="Bradley Hand ITC" pitchFamily="66"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592288" y="404664"/>
            <a:ext cx="9036496" cy="1508103"/>
          </a:xfrm>
          <a:prstGeom prst="rect">
            <a:avLst/>
          </a:prstGeom>
        </p:spPr>
        <p:txBody>
          <a:bodyPr>
            <a:normAutofit fontScale="97500"/>
          </a:bodyPr>
          <a:lstStyle/>
          <a:p>
            <a:pPr lvl="0">
              <a:spcBef>
                <a:spcPct val="0"/>
              </a:spcBef>
            </a:pPr>
            <a:r>
              <a:rPr lang="en-US" sz="3300" cap="all" dirty="0" smtClean="0">
                <a:solidFill>
                  <a:schemeClr val="tx2"/>
                </a:solidFill>
                <a:effectLst>
                  <a:reflection blurRad="12700" stA="48000" endA="300" endPos="55000" dir="5400000" sy="-90000" algn="bl" rotWithShape="0"/>
                </a:effectLst>
              </a:rPr>
              <a:t>Prayer: </a:t>
            </a:r>
            <a:r>
              <a:rPr lang="en-US" sz="3300" b="1" cap="all" dirty="0" smtClean="0">
                <a:solidFill>
                  <a:schemeClr val="tx2"/>
                </a:solidFill>
                <a:effectLst>
                  <a:reflection blurRad="12700" stA="48000" endA="300" endPos="55000" dir="5400000" sy="-90000" algn="bl" rotWithShape="0"/>
                </a:effectLst>
              </a:rPr>
              <a:t>humility</a:t>
            </a:r>
            <a:endParaRPr lang="en-AU" sz="3300" cap="all" dirty="0">
              <a:solidFill>
                <a:schemeClr val="tx2"/>
              </a:solidFill>
              <a:effectLst>
                <a:reflection blurRad="12700" stA="48000" endA="300" endPos="55000" dir="5400000" sy="-90000" algn="bl" rotWithShape="0"/>
              </a:effectLst>
            </a:endParaRPr>
          </a:p>
        </p:txBody>
      </p:sp>
      <p:sp>
        <p:nvSpPr>
          <p:cNvPr id="1025" name="Rectangle 1"/>
          <p:cNvSpPr>
            <a:spLocks noChangeArrowheads="1"/>
          </p:cNvSpPr>
          <p:nvPr/>
        </p:nvSpPr>
        <p:spPr bwMode="auto">
          <a:xfrm>
            <a:off x="174764" y="44624"/>
            <a:ext cx="864390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Part 7</a:t>
            </a:r>
            <a:endParaRPr kumimoji="0" lang="en-AU" sz="2000" b="0" i="0" u="none" strike="noStrike" cap="none" normalizeH="0" baseline="0" dirty="0" smtClean="0">
              <a:ln>
                <a:noFill/>
              </a:ln>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2" y="63509"/>
            <a:ext cx="8429684" cy="1508103"/>
          </a:xfrm>
          <a:prstGeom prst="rect">
            <a:avLst/>
          </a:prstGeom>
        </p:spPr>
        <p:txBody>
          <a:bodyPr>
            <a:normAutofit fontScale="97500"/>
          </a:bodyPr>
          <a:lstStyle/>
          <a:p>
            <a:pPr lvl="0">
              <a:spcBef>
                <a:spcPct val="0"/>
              </a:spcBef>
            </a:pPr>
            <a:r>
              <a:rPr lang="en-US" sz="3600" b="1" cap="all" dirty="0">
                <a:solidFill>
                  <a:schemeClr val="tx2"/>
                </a:solidFill>
                <a:effectLst>
                  <a:reflection blurRad="12700" stA="48000" endA="300" endPos="55000" dir="5400000" sy="-90000" algn="bl" rotWithShape="0"/>
                </a:effectLst>
              </a:rPr>
              <a:t>Prayer: </a:t>
            </a:r>
            <a:r>
              <a:rPr kumimoji="0" lang="en-US" sz="36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humility</a:t>
            </a:r>
            <a:endParaRPr kumimoji="0" lang="en-AU"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025" name="Rectangle 1"/>
          <p:cNvSpPr>
            <a:spLocks noChangeArrowheads="1"/>
          </p:cNvSpPr>
          <p:nvPr/>
        </p:nvSpPr>
        <p:spPr bwMode="auto">
          <a:xfrm>
            <a:off x="357158" y="785794"/>
            <a:ext cx="8643902"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400" dirty="0"/>
              <a:t>Each of us has something that the rest of the world needs. We are here to develop our gifts and share them with </a:t>
            </a:r>
            <a:r>
              <a:rPr lang="en-US" sz="1400" dirty="0" smtClean="0"/>
              <a:t>all.</a:t>
            </a:r>
          </a:p>
          <a:p>
            <a:endParaRPr lang="en-US" sz="1400" dirty="0"/>
          </a:p>
          <a:p>
            <a:r>
              <a:rPr lang="en-US" sz="1400" dirty="0" smtClean="0"/>
              <a:t>If </a:t>
            </a:r>
            <a:r>
              <a:rPr lang="en-US" sz="1400" dirty="0"/>
              <a:t>one does not know one’s gifts, how can they possibly develop them and fulfill the purpose of creation</a:t>
            </a:r>
            <a:r>
              <a:rPr lang="en-US" sz="1400" dirty="0" smtClean="0"/>
              <a:t>?</a:t>
            </a:r>
          </a:p>
          <a:p>
            <a:endParaRPr lang="en-AU" sz="1400" dirty="0"/>
          </a:p>
          <a:p>
            <a:r>
              <a:rPr lang="en-US" sz="1400" dirty="0"/>
              <a:t>At the same time, it is entirely destructive, most of all to oneself, to presume that because one has a gift, that one has all gifts and that no one else has any. One’s gifts do not supersede others. Arrogance corrodes our awareness of the power of interdependence and makes it impossible to see our own needs.</a:t>
            </a:r>
            <a:endParaRPr lang="en-AU" sz="1400" dirty="0"/>
          </a:p>
          <a:p>
            <a:endParaRPr lang="en-US" sz="1400" i="1" dirty="0" smtClean="0"/>
          </a:p>
          <a:p>
            <a:pPr algn="ctr"/>
            <a:r>
              <a:rPr lang="en-US" sz="1400" i="1" dirty="0" smtClean="0"/>
              <a:t>CORINTHIANS </a:t>
            </a:r>
            <a:r>
              <a:rPr lang="en-US" sz="1400" i="1" dirty="0"/>
              <a:t>12:21</a:t>
            </a:r>
            <a:endParaRPr lang="en-AU" sz="1400" dirty="0"/>
          </a:p>
          <a:p>
            <a:pPr algn="ctr"/>
            <a:r>
              <a:rPr lang="en-US" sz="1400" i="1" dirty="0"/>
              <a:t>The eye cannot say to the hand, “I do not need you,” any more than the head can say to the feet, “I do not need you.” </a:t>
            </a:r>
            <a:endParaRPr lang="en-AU" sz="1400" dirty="0"/>
          </a:p>
          <a:p>
            <a:r>
              <a:rPr lang="en-US" sz="1400" dirty="0"/>
              <a:t> </a:t>
            </a:r>
            <a:endParaRPr lang="en-AU" sz="1400" dirty="0"/>
          </a:p>
          <a:p>
            <a:r>
              <a:rPr lang="en-US" sz="1400" dirty="0"/>
              <a:t>Even those members of the body that seem less important are in fact indispensable. Therefore we must pray for the humility it takes to share our gifts and accept the gifts of others</a:t>
            </a:r>
            <a:r>
              <a:rPr lang="en-US" sz="1400" dirty="0" smtClean="0"/>
              <a:t>.</a:t>
            </a:r>
          </a:p>
          <a:p>
            <a:endParaRPr lang="en-AU" sz="1400" dirty="0"/>
          </a:p>
          <a:p>
            <a:pPr algn="ctr"/>
            <a:r>
              <a:rPr lang="en-US" sz="1400" dirty="0"/>
              <a:t>MANTRA: </a:t>
            </a:r>
            <a:r>
              <a:rPr lang="en-US" sz="1400" i="1" dirty="0"/>
              <a:t>God, I pray that I can continue to develop humility, to see your greatness in others. Fill me with yourself so that I might be less full of myself!</a:t>
            </a:r>
            <a:endParaRPr lang="en-AU" sz="1400" dirty="0"/>
          </a:p>
        </p:txBody>
      </p:sp>
      <p:pic>
        <p:nvPicPr>
          <p:cNvPr id="4" name="Picture 3" descr="Humility.jpg"/>
          <p:cNvPicPr>
            <a:picLocks noChangeAspect="1"/>
          </p:cNvPicPr>
          <p:nvPr/>
        </p:nvPicPr>
        <p:blipFill>
          <a:blip r:embed="rId2" cstate="print"/>
          <a:stretch>
            <a:fillRect/>
          </a:stretch>
        </p:blipFill>
        <p:spPr>
          <a:xfrm>
            <a:off x="3246446" y="4786322"/>
            <a:ext cx="2754314" cy="1893591"/>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592288" y="404664"/>
            <a:ext cx="9036496" cy="1508103"/>
          </a:xfrm>
          <a:prstGeom prst="rect">
            <a:avLst/>
          </a:prstGeom>
        </p:spPr>
        <p:txBody>
          <a:bodyPr>
            <a:normAutofit fontScale="97500"/>
          </a:bodyPr>
          <a:lstStyle/>
          <a:p>
            <a:pPr lvl="0">
              <a:spcBef>
                <a:spcPct val="0"/>
              </a:spcBef>
            </a:pPr>
            <a:r>
              <a:rPr lang="en-US" sz="3300" cap="all" dirty="0" smtClean="0">
                <a:solidFill>
                  <a:schemeClr val="tx2"/>
                </a:solidFill>
                <a:effectLst>
                  <a:reflection blurRad="12700" stA="48000" endA="300" endPos="55000" dir="5400000" sy="-90000" algn="bl" rotWithShape="0"/>
                </a:effectLst>
              </a:rPr>
              <a:t>Prayer: </a:t>
            </a:r>
            <a:r>
              <a:rPr lang="en-US" sz="3300" b="1" cap="all" dirty="0" smtClean="0">
                <a:solidFill>
                  <a:schemeClr val="tx2"/>
                </a:solidFill>
                <a:effectLst>
                  <a:reflection blurRad="12700" stA="48000" endA="300" endPos="55000" dir="5400000" sy="-90000" algn="bl" rotWithShape="0"/>
                </a:effectLst>
              </a:rPr>
              <a:t>humility</a:t>
            </a:r>
            <a:endParaRPr lang="en-AU" sz="3300" cap="all" dirty="0">
              <a:solidFill>
                <a:schemeClr val="tx2"/>
              </a:solidFill>
              <a:effectLst>
                <a:reflection blurRad="12700" stA="48000" endA="300" endPos="55000" dir="5400000" sy="-90000" algn="bl" rotWithShape="0"/>
              </a:effectLst>
            </a:endParaRPr>
          </a:p>
        </p:txBody>
      </p:sp>
      <p:sp>
        <p:nvSpPr>
          <p:cNvPr id="1025" name="Rectangle 1"/>
          <p:cNvSpPr>
            <a:spLocks noChangeArrowheads="1"/>
          </p:cNvSpPr>
          <p:nvPr/>
        </p:nvSpPr>
        <p:spPr bwMode="auto">
          <a:xfrm>
            <a:off x="174764" y="44624"/>
            <a:ext cx="864390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Part 7</a:t>
            </a:r>
            <a:endParaRPr kumimoji="0" lang="en-AU" sz="2000" b="0" i="0" u="none" strike="noStrike" cap="none" normalizeH="0" baseline="0" dirty="0" smtClean="0">
              <a:ln>
                <a:noFill/>
              </a:ln>
              <a:solidFill>
                <a:schemeClr val="tx1"/>
              </a:solidFill>
              <a:effectLst/>
              <a:latin typeface="Book Antiqua" pitchFamily="18" charset="0"/>
            </a:endParaRPr>
          </a:p>
        </p:txBody>
      </p:sp>
      <p:sp>
        <p:nvSpPr>
          <p:cNvPr id="4" name="Rectangle 1"/>
          <p:cNvSpPr>
            <a:spLocks noChangeArrowheads="1"/>
          </p:cNvSpPr>
          <p:nvPr/>
        </p:nvSpPr>
        <p:spPr bwMode="auto">
          <a:xfrm>
            <a:off x="179512" y="1268760"/>
            <a:ext cx="864390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Insert activity</a:t>
            </a:r>
            <a:endParaRPr kumimoji="0" lang="en-AU" sz="2000" b="0" i="0" u="none" strike="noStrike" cap="none" normalizeH="0" baseline="0" dirty="0" smtClean="0">
              <a:ln>
                <a:noFill/>
              </a:ln>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28596" y="63509"/>
            <a:ext cx="8429684" cy="1508103"/>
          </a:xfrm>
          <a:prstGeom prst="rect">
            <a:avLst/>
          </a:prstGeom>
        </p:spPr>
        <p:txBody>
          <a:bodyP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Prayer: a reflection</a:t>
            </a:r>
            <a:r>
              <a:rPr kumimoji="0" lang="en-US" sz="3600" b="1" i="0" u="none" strike="noStrike" kern="1200" cap="all" spc="0" normalizeH="0" noProof="0" dirty="0" smtClean="0">
                <a:ln>
                  <a:noFill/>
                </a:ln>
                <a:solidFill>
                  <a:schemeClr val="tx2"/>
                </a:solidFill>
                <a:effectLst>
                  <a:reflection blurRad="12700" stA="48000" endA="300" endPos="55000" dir="5400000" sy="-90000" algn="bl" rotWithShape="0"/>
                </a:effectLst>
                <a:uLnTx/>
                <a:uFillTx/>
                <a:latin typeface="+mj-lt"/>
                <a:ea typeface="+mj-ea"/>
                <a:cs typeface="+mj-cs"/>
              </a:rPr>
              <a:t> on…</a:t>
            </a:r>
            <a:endParaRPr kumimoji="0" lang="en-AU"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025" name="Rectangle 1"/>
          <p:cNvSpPr>
            <a:spLocks noChangeArrowheads="1"/>
          </p:cNvSpPr>
          <p:nvPr/>
        </p:nvSpPr>
        <p:spPr bwMode="auto">
          <a:xfrm>
            <a:off x="251520" y="1083508"/>
            <a:ext cx="864390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AU" sz="3000" b="1" i="1" dirty="0">
                <a:latin typeface="Bradley Hand ITC" pitchFamily="66" charset="0"/>
              </a:rPr>
              <a:t>W</a:t>
            </a:r>
            <a:r>
              <a:rPr lang="en-AU" sz="3000" b="1" i="1" dirty="0" smtClean="0">
                <a:latin typeface="Bradley Hand ITC" pitchFamily="66" charset="0"/>
              </a:rPr>
              <a:t>rite a reflective piece, noting:</a:t>
            </a:r>
          </a:p>
          <a:p>
            <a:endParaRPr lang="en-AU" sz="3000" b="1" dirty="0" smtClean="0">
              <a:latin typeface="Bradley Hand ITC" pitchFamily="66" charset="0"/>
            </a:endParaRPr>
          </a:p>
          <a:p>
            <a:r>
              <a:rPr lang="en-AU" sz="3000" b="1" dirty="0" smtClean="0">
                <a:latin typeface="Bradley Hand ITC" pitchFamily="66" charset="0"/>
              </a:rPr>
              <a:t>What learning did you take from today’s lesson?</a:t>
            </a:r>
          </a:p>
          <a:p>
            <a:endParaRPr lang="en-AU" sz="3000" b="1" dirty="0" smtClean="0">
              <a:latin typeface="Bradley Hand ITC" pitchFamily="66" charset="0"/>
            </a:endParaRPr>
          </a:p>
          <a:p>
            <a:endParaRPr lang="en-AU" sz="3000" b="1" dirty="0" smtClean="0">
              <a:latin typeface="Bradley Hand ITC" pitchFamily="66" charset="0"/>
            </a:endParaRPr>
          </a:p>
          <a:p>
            <a:endParaRPr lang="en-AU" sz="3000" b="1" dirty="0" smtClean="0">
              <a:latin typeface="Bradley Hand ITC" pitchFamily="66" charset="0"/>
            </a:endParaRPr>
          </a:p>
          <a:p>
            <a:endParaRPr lang="en-AU" sz="3000" b="1" dirty="0" smtClean="0">
              <a:latin typeface="Bradley Hand ITC" pitchFamily="66" charset="0"/>
            </a:endParaRPr>
          </a:p>
          <a:p>
            <a:r>
              <a:rPr lang="en-AU" sz="3000" b="1" dirty="0" smtClean="0">
                <a:latin typeface="Bradley Hand ITC" pitchFamily="66" charset="0"/>
              </a:rPr>
              <a:t>What wonderings do you have?</a:t>
            </a:r>
            <a:endParaRPr lang="en-AU" sz="3000" b="1" dirty="0">
              <a:latin typeface="Bradley Hand ITC"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2844" y="206385"/>
            <a:ext cx="8429684" cy="1508103"/>
          </a:xfrm>
          <a:prstGeom prst="rect">
            <a:avLst/>
          </a:prstGeom>
        </p:spPr>
        <p:txBody>
          <a:bodyP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Types of Prayer </a:t>
            </a:r>
            <a:endParaRPr kumimoji="0" lang="en-AU"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025" name="Rectangle 1"/>
          <p:cNvSpPr>
            <a:spLocks noChangeArrowheads="1"/>
          </p:cNvSpPr>
          <p:nvPr/>
        </p:nvSpPr>
        <p:spPr bwMode="auto">
          <a:xfrm>
            <a:off x="285720" y="857232"/>
            <a:ext cx="8643902"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There exists many types of prayer:</a:t>
            </a:r>
            <a:endParaRPr kumimoji="0" lang="en-AU" sz="1400" b="0" i="0" u="none" strike="noStrike" cap="none" normalizeH="0" baseline="0" dirty="0" smtClean="0">
              <a:ln>
                <a:noFill/>
              </a:ln>
              <a:solidFill>
                <a:schemeClr val="tx1"/>
              </a:solidFill>
              <a:effectLst/>
              <a:latin typeface="Book Antiqua"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 intercession/petition (asking)</a:t>
            </a:r>
            <a:endParaRPr kumimoji="0" lang="en-AU" sz="1400" b="0" i="0" u="none" strike="noStrike" cap="none" normalizeH="0" baseline="0" dirty="0" smtClean="0">
              <a:ln>
                <a:noFill/>
              </a:ln>
              <a:solidFill>
                <a:schemeClr val="tx1"/>
              </a:solidFill>
              <a:effectLst/>
              <a:latin typeface="Book Antiqua"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 forgiveness/sorrow</a:t>
            </a:r>
            <a:endParaRPr kumimoji="0" lang="en-AU" sz="1400" b="0" i="0" u="none" strike="noStrike" cap="none" normalizeH="0" baseline="0" dirty="0" smtClean="0">
              <a:ln>
                <a:noFill/>
              </a:ln>
              <a:solidFill>
                <a:schemeClr val="tx1"/>
              </a:solidFill>
              <a:effectLst/>
              <a:latin typeface="Book Antiqua"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 thanksgiving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 praise.</a:t>
            </a:r>
          </a:p>
          <a:p>
            <a:pPr marL="0" marR="0" lvl="0" indent="0" algn="l" defTabSz="914400" rtl="0" eaLnBrk="0" fontAlgn="base" latinLnBrk="0" hangingPunct="0">
              <a:lnSpc>
                <a:spcPct val="100000"/>
              </a:lnSpc>
              <a:spcBef>
                <a:spcPct val="0"/>
              </a:spcBef>
              <a:spcAft>
                <a:spcPct val="0"/>
              </a:spcAft>
              <a:buClrTx/>
              <a:buSzTx/>
              <a:tabLst/>
            </a:pPr>
            <a:endParaRPr kumimoji="0" lang="en-US" sz="1400" b="0" i="0" u="none" strike="noStrike" cap="none" normalizeH="0" baseline="0" dirty="0" smtClean="0">
              <a:ln>
                <a:noFill/>
              </a:ln>
              <a:solidFill>
                <a:schemeClr val="tx1"/>
              </a:solidFill>
              <a:effectLst/>
              <a:latin typeface="Book Antiqua" pitchFamily="18" charset="0"/>
            </a:endParaRPr>
          </a:p>
          <a:p>
            <a:r>
              <a:rPr lang="en-AU" sz="1400" dirty="0"/>
              <a:t>There is </a:t>
            </a:r>
            <a:r>
              <a:rPr lang="en-AU" sz="1400" b="1" dirty="0"/>
              <a:t>liturgical</a:t>
            </a:r>
            <a:r>
              <a:rPr lang="en-AU" sz="1400" dirty="0"/>
              <a:t> prayer which is the public prayer of the gathered Church. It centres around the Eucharist and the other sacraments and the Liturgy of the Hours: the daily prayer of the Church prayed by priests and religious, and many lay people too.</a:t>
            </a:r>
          </a:p>
          <a:p>
            <a:endParaRPr lang="en-AU" sz="1400" dirty="0"/>
          </a:p>
          <a:p>
            <a:r>
              <a:rPr lang="en-AU" sz="1400" dirty="0"/>
              <a:t>There is the great treasury of </a:t>
            </a:r>
            <a:r>
              <a:rPr lang="en-AU" sz="1400" b="1" dirty="0"/>
              <a:t>learned</a:t>
            </a:r>
            <a:r>
              <a:rPr lang="en-AU" sz="1400" dirty="0"/>
              <a:t> prayers which can be prayed either together or alone. These include the Our Father, the Hail Mary, the Glory be, the Apostles’ Creed, parts of the psalms and prayers such as the Angelus and the Rosary. </a:t>
            </a:r>
          </a:p>
          <a:p>
            <a:endParaRPr lang="en-AU" sz="1400" dirty="0"/>
          </a:p>
          <a:p>
            <a:r>
              <a:rPr lang="en-AU" sz="1400" dirty="0"/>
              <a:t>There is </a:t>
            </a:r>
            <a:r>
              <a:rPr lang="en-AU" sz="1400" b="1" dirty="0"/>
              <a:t>meditative </a:t>
            </a:r>
            <a:r>
              <a:rPr lang="en-AU" sz="1400" dirty="0"/>
              <a:t>prayer in which, using an idea, an image or a scripture text, people quietly open themselves to the presence of God. Ways of meditative prayer are meditation on a text, an icon, recitation of the Rosary, the Jesus Prayer, prayerful movement or art or play, </a:t>
            </a:r>
            <a:r>
              <a:rPr lang="en-AU" sz="1400" dirty="0" err="1"/>
              <a:t>Taizé</a:t>
            </a:r>
            <a:r>
              <a:rPr lang="en-AU" sz="1400" dirty="0"/>
              <a:t> chants, </a:t>
            </a:r>
            <a:r>
              <a:rPr lang="en-AU" sz="1400" i="1" dirty="0" err="1"/>
              <a:t>Lectio</a:t>
            </a:r>
            <a:r>
              <a:rPr lang="en-AU" sz="1400" i="1" dirty="0"/>
              <a:t> </a:t>
            </a:r>
            <a:r>
              <a:rPr lang="en-AU" sz="1400" i="1" dirty="0" err="1"/>
              <a:t>Divina</a:t>
            </a:r>
            <a:r>
              <a:rPr lang="en-AU" sz="1400" i="1" dirty="0"/>
              <a:t>.</a:t>
            </a:r>
            <a:endParaRPr lang="en-AU" sz="1400" dirty="0"/>
          </a:p>
          <a:p>
            <a:endParaRPr lang="en-AU" sz="1400" dirty="0"/>
          </a:p>
          <a:p>
            <a:r>
              <a:rPr lang="en-AU" sz="1400" dirty="0"/>
              <a:t>There is </a:t>
            </a:r>
            <a:r>
              <a:rPr lang="en-AU" sz="1400" b="1" dirty="0"/>
              <a:t>contemplative prayer</a:t>
            </a:r>
            <a:r>
              <a:rPr lang="en-AU" sz="1400" dirty="0"/>
              <a:t> which is the opening of our whole being to God, the Ultimate Mystery, who is beyond thoughts, words and emotions; whom we know by faith is within us, closer than breathing, thinking, feeling and choosing; even closer than consciousness itself. Contemplative </a:t>
            </a:r>
            <a:r>
              <a:rPr lang="en-AU" sz="1400" u="sng" dirty="0" err="1"/>
              <a:t>p</a:t>
            </a:r>
            <a:r>
              <a:rPr lang="en-AU" sz="1400" strike="sngStrike" dirty="0" err="1"/>
              <a:t>P</a:t>
            </a:r>
            <a:r>
              <a:rPr lang="en-AU" sz="1400" dirty="0" err="1"/>
              <a:t>rayer</a:t>
            </a:r>
            <a:r>
              <a:rPr lang="en-AU" sz="1400" dirty="0"/>
              <a:t> is wordless – a prayer of silence and longing and union.</a:t>
            </a:r>
          </a:p>
          <a:p>
            <a:endParaRPr lang="en-AU" sz="1400" dirty="0"/>
          </a:p>
          <a:p>
            <a:r>
              <a:rPr lang="en-AU" sz="1400" dirty="0"/>
              <a:t>There is also </a:t>
            </a:r>
            <a:r>
              <a:rPr lang="en-AU" sz="1400" b="1" dirty="0"/>
              <a:t>spontaneous prayer</a:t>
            </a:r>
            <a:r>
              <a:rPr lang="en-AU" sz="1400" dirty="0"/>
              <a:t> which arises from the ordinary events and experiences of life and which connects them and us to God.</a:t>
            </a:r>
          </a:p>
          <a:p>
            <a:pPr marL="0" marR="0" lvl="0" indent="0" algn="l" defTabSz="914400" rtl="0" eaLnBrk="0" fontAlgn="base" latinLnBrk="0" hangingPunct="0">
              <a:lnSpc>
                <a:spcPct val="100000"/>
              </a:lnSpc>
              <a:spcBef>
                <a:spcPct val="0"/>
              </a:spcBef>
              <a:spcAft>
                <a:spcPct val="0"/>
              </a:spcAft>
              <a:buClrTx/>
              <a:buSzTx/>
              <a:tabLst/>
            </a:pPr>
            <a:endParaRPr kumimoji="0" lang="en-AU" sz="1400" b="0" i="0" u="none" strike="noStrike" cap="none" normalizeH="0" baseline="0" dirty="0" smtClean="0">
              <a:ln>
                <a:noFill/>
              </a:ln>
              <a:solidFill>
                <a:schemeClr val="tx1"/>
              </a:solidFill>
              <a:effectLst/>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Effect transition="in" filter="dissolve">
                                      <p:cBhvr>
                                        <p:cTn id="7" dur="500"/>
                                        <p:tgtEl>
                                          <p:spTgt spid="10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25">
                                            <p:txEl>
                                              <p:pRg st="1" end="1"/>
                                            </p:txEl>
                                          </p:spTgt>
                                        </p:tgtEl>
                                        <p:attrNameLst>
                                          <p:attrName>style.visibility</p:attrName>
                                        </p:attrNameLst>
                                      </p:cBhvr>
                                      <p:to>
                                        <p:strVal val="visible"/>
                                      </p:to>
                                    </p:set>
                                    <p:animEffect transition="in" filter="dissolve">
                                      <p:cBhvr>
                                        <p:cTn id="12" dur="500"/>
                                        <p:tgtEl>
                                          <p:spTgt spid="10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25">
                                            <p:txEl>
                                              <p:pRg st="2" end="2"/>
                                            </p:txEl>
                                          </p:spTgt>
                                        </p:tgtEl>
                                        <p:attrNameLst>
                                          <p:attrName>style.visibility</p:attrName>
                                        </p:attrNameLst>
                                      </p:cBhvr>
                                      <p:to>
                                        <p:strVal val="visible"/>
                                      </p:to>
                                    </p:set>
                                    <p:animEffect transition="in" filter="dissolve">
                                      <p:cBhvr>
                                        <p:cTn id="17" dur="500"/>
                                        <p:tgtEl>
                                          <p:spTgt spid="10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025">
                                            <p:txEl>
                                              <p:pRg st="3" end="3"/>
                                            </p:txEl>
                                          </p:spTgt>
                                        </p:tgtEl>
                                        <p:attrNameLst>
                                          <p:attrName>style.visibility</p:attrName>
                                        </p:attrNameLst>
                                      </p:cBhvr>
                                      <p:to>
                                        <p:strVal val="visible"/>
                                      </p:to>
                                    </p:set>
                                    <p:animEffect transition="in" filter="dissolve">
                                      <p:cBhvr>
                                        <p:cTn id="22" dur="500"/>
                                        <p:tgtEl>
                                          <p:spTgt spid="102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025">
                                            <p:txEl>
                                              <p:pRg st="4" end="4"/>
                                            </p:txEl>
                                          </p:spTgt>
                                        </p:tgtEl>
                                        <p:attrNameLst>
                                          <p:attrName>style.visibility</p:attrName>
                                        </p:attrNameLst>
                                      </p:cBhvr>
                                      <p:to>
                                        <p:strVal val="visible"/>
                                      </p:to>
                                    </p:set>
                                    <p:animEffect transition="in" filter="dissolve">
                                      <p:cBhvr>
                                        <p:cTn id="27" dur="500"/>
                                        <p:tgtEl>
                                          <p:spTgt spid="102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025">
                                            <p:txEl>
                                              <p:pRg st="6" end="6"/>
                                            </p:txEl>
                                          </p:spTgt>
                                        </p:tgtEl>
                                        <p:attrNameLst>
                                          <p:attrName>style.visibility</p:attrName>
                                        </p:attrNameLst>
                                      </p:cBhvr>
                                      <p:to>
                                        <p:strVal val="visible"/>
                                      </p:to>
                                    </p:set>
                                    <p:animEffect transition="in" filter="dissolve">
                                      <p:cBhvr>
                                        <p:cTn id="32" dur="500"/>
                                        <p:tgtEl>
                                          <p:spTgt spid="102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025">
                                            <p:txEl>
                                              <p:pRg st="8" end="8"/>
                                            </p:txEl>
                                          </p:spTgt>
                                        </p:tgtEl>
                                        <p:attrNameLst>
                                          <p:attrName>style.visibility</p:attrName>
                                        </p:attrNameLst>
                                      </p:cBhvr>
                                      <p:to>
                                        <p:strVal val="visible"/>
                                      </p:to>
                                    </p:set>
                                    <p:animEffect transition="in" filter="dissolve">
                                      <p:cBhvr>
                                        <p:cTn id="37" dur="500"/>
                                        <p:tgtEl>
                                          <p:spTgt spid="102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1025">
                                            <p:txEl>
                                              <p:pRg st="10" end="10"/>
                                            </p:txEl>
                                          </p:spTgt>
                                        </p:tgtEl>
                                        <p:attrNameLst>
                                          <p:attrName>style.visibility</p:attrName>
                                        </p:attrNameLst>
                                      </p:cBhvr>
                                      <p:to>
                                        <p:strVal val="visible"/>
                                      </p:to>
                                    </p:set>
                                    <p:animEffect transition="in" filter="dissolve">
                                      <p:cBhvr>
                                        <p:cTn id="42" dur="500"/>
                                        <p:tgtEl>
                                          <p:spTgt spid="1025">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1025">
                                            <p:txEl>
                                              <p:pRg st="12" end="12"/>
                                            </p:txEl>
                                          </p:spTgt>
                                        </p:tgtEl>
                                        <p:attrNameLst>
                                          <p:attrName>style.visibility</p:attrName>
                                        </p:attrNameLst>
                                      </p:cBhvr>
                                      <p:to>
                                        <p:strVal val="visible"/>
                                      </p:to>
                                    </p:set>
                                    <p:animEffect transition="in" filter="dissolve">
                                      <p:cBhvr>
                                        <p:cTn id="47" dur="500"/>
                                        <p:tgtEl>
                                          <p:spTgt spid="1025">
                                            <p:txEl>
                                              <p:pRg st="12" end="1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1025">
                                            <p:txEl>
                                              <p:pRg st="14" end="14"/>
                                            </p:txEl>
                                          </p:spTgt>
                                        </p:tgtEl>
                                        <p:attrNameLst>
                                          <p:attrName>style.visibility</p:attrName>
                                        </p:attrNameLst>
                                      </p:cBhvr>
                                      <p:to>
                                        <p:strVal val="visible"/>
                                      </p:to>
                                    </p:set>
                                    <p:animEffect transition="in" filter="dissolve">
                                      <p:cBhvr>
                                        <p:cTn id="52" dur="500"/>
                                        <p:tgtEl>
                                          <p:spTgt spid="102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28596" y="349261"/>
            <a:ext cx="8429684" cy="1508103"/>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Prayer &amp; JESUS</a:t>
            </a:r>
            <a:endParaRPr kumimoji="0" lang="en-AU"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025" name="Rectangle 1"/>
          <p:cNvSpPr>
            <a:spLocks noChangeArrowheads="1"/>
          </p:cNvSpPr>
          <p:nvPr/>
        </p:nvSpPr>
        <p:spPr bwMode="auto">
          <a:xfrm>
            <a:off x="323528" y="2385948"/>
            <a:ext cx="864390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When did he pray?</a:t>
            </a:r>
            <a:endParaRPr kumimoji="0" lang="en-AU" sz="2000" b="0" i="0" u="none" strike="noStrike" cap="none" normalizeH="0" baseline="0" dirty="0" smtClean="0">
              <a:ln>
                <a:noFill/>
              </a:ln>
              <a:solidFill>
                <a:schemeClr val="tx1"/>
              </a:solidFill>
              <a:effectLst/>
              <a:latin typeface="Book Antiqua" pitchFamily="18" charset="0"/>
            </a:endParaRPr>
          </a:p>
        </p:txBody>
      </p:sp>
      <p:sp>
        <p:nvSpPr>
          <p:cNvPr id="4" name="Rectangle 1"/>
          <p:cNvSpPr>
            <a:spLocks noChangeArrowheads="1"/>
          </p:cNvSpPr>
          <p:nvPr/>
        </p:nvSpPr>
        <p:spPr bwMode="auto">
          <a:xfrm>
            <a:off x="285720" y="3528956"/>
            <a:ext cx="864390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US" sz="2000" i="1" dirty="0" smtClean="0">
                <a:latin typeface="Book Antiqua" pitchFamily="18" charset="0"/>
                <a:ea typeface="Calibri" pitchFamily="34" charset="0"/>
                <a:cs typeface="Times New Roman" pitchFamily="18" charset="0"/>
              </a:rPr>
              <a:t>Who did Jesus pray with?</a:t>
            </a:r>
            <a:endParaRPr lang="en-AU" sz="2000" dirty="0" smtClean="0">
              <a:latin typeface="Book Antiqua" pitchFamily="18" charset="0"/>
            </a:endParaRPr>
          </a:p>
        </p:txBody>
      </p:sp>
      <p:sp>
        <p:nvSpPr>
          <p:cNvPr id="5" name="Rectangle 1"/>
          <p:cNvSpPr>
            <a:spLocks noChangeArrowheads="1"/>
          </p:cNvSpPr>
          <p:nvPr/>
        </p:nvSpPr>
        <p:spPr bwMode="auto">
          <a:xfrm>
            <a:off x="214282" y="1214422"/>
            <a:ext cx="864390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What did Jesus </a:t>
            </a:r>
            <a:r>
              <a:rPr kumimoji="0" lang="en-US" sz="2000" b="0" i="1" u="none" strike="noStrike" cap="none" normalizeH="0" dirty="0" smtClean="0">
                <a:ln>
                  <a:noFill/>
                </a:ln>
                <a:solidFill>
                  <a:schemeClr val="tx1"/>
                </a:solidFill>
                <a:effectLst/>
                <a:latin typeface="Book Antiqua" pitchFamily="18" charset="0"/>
                <a:ea typeface="Calibri" pitchFamily="34" charset="0"/>
                <a:cs typeface="Times New Roman" pitchFamily="18" charset="0"/>
              </a:rPr>
              <a:t>pray for</a:t>
            </a:r>
            <a:r>
              <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a:t>
            </a:r>
            <a:endParaRPr kumimoji="0" lang="en-AU" sz="2000" b="0" i="0" u="none" strike="noStrike" cap="none" normalizeH="0" baseline="0" dirty="0" smtClean="0">
              <a:ln>
                <a:noFill/>
              </a:ln>
              <a:solidFill>
                <a:schemeClr val="tx1"/>
              </a:solidFill>
              <a:effectLst/>
              <a:latin typeface="Book Antiqua" pitchFamily="18" charset="0"/>
            </a:endParaRPr>
          </a:p>
        </p:txBody>
      </p:sp>
      <p:sp>
        <p:nvSpPr>
          <p:cNvPr id="6" name="Rectangle 1"/>
          <p:cNvSpPr>
            <a:spLocks noChangeArrowheads="1"/>
          </p:cNvSpPr>
          <p:nvPr/>
        </p:nvSpPr>
        <p:spPr bwMode="auto">
          <a:xfrm>
            <a:off x="285720" y="4743402"/>
            <a:ext cx="864390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US" sz="2000" i="1" dirty="0" smtClean="0">
                <a:latin typeface="Book Antiqua" pitchFamily="18" charset="0"/>
                <a:ea typeface="Calibri" pitchFamily="34" charset="0"/>
                <a:cs typeface="Times New Roman" pitchFamily="18" charset="0"/>
              </a:rPr>
              <a:t>What were Jesus’ teachings on prayer?</a:t>
            </a:r>
            <a:endParaRPr lang="en-AU" sz="2000" dirty="0" smtClean="0">
              <a:latin typeface="Book Antiqua" pitchFamily="18" charset="0"/>
            </a:endParaRPr>
          </a:p>
        </p:txBody>
      </p:sp>
      <p:sp>
        <p:nvSpPr>
          <p:cNvPr id="7" name="Rectangle 1"/>
          <p:cNvSpPr>
            <a:spLocks noChangeArrowheads="1"/>
          </p:cNvSpPr>
          <p:nvPr/>
        </p:nvSpPr>
        <p:spPr bwMode="auto">
          <a:xfrm>
            <a:off x="285720" y="5715016"/>
            <a:ext cx="8643902"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eaLnBrk="0" fontAlgn="base" hangingPunct="0">
              <a:spcBef>
                <a:spcPct val="0"/>
              </a:spcBef>
              <a:spcAft>
                <a:spcPct val="0"/>
              </a:spcAft>
            </a:pPr>
            <a:r>
              <a:rPr lang="en-US" sz="2000" dirty="0" smtClean="0">
                <a:latin typeface="Book Antiqua" pitchFamily="18" charset="0"/>
                <a:ea typeface="Calibri" pitchFamily="34" charset="0"/>
                <a:cs typeface="Times New Roman" pitchFamily="18" charset="0"/>
              </a:rPr>
              <a:t>To find these answers, use </a:t>
            </a:r>
            <a:r>
              <a:rPr lang="en-AU" sz="2000" dirty="0" smtClean="0">
                <a:latin typeface="Book Antiqua" pitchFamily="18" charset="0"/>
                <a:hlinkClick r:id="rId2"/>
              </a:rPr>
              <a:t>Bible Study Tools Online</a:t>
            </a:r>
            <a:r>
              <a:rPr lang="en-AU" sz="2000" dirty="0" smtClean="0">
                <a:latin typeface="Book Antiqua" pitchFamily="18" charset="0"/>
              </a:rPr>
              <a:t> to search the Gospels for references to the word ‘pray’. This will help us understand the role prayer played in the life, times and teachings of Jesus.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25">
                                            <p:txEl>
                                              <p:pRg st="0" end="0"/>
                                            </p:txEl>
                                          </p:spTgt>
                                        </p:tgtEl>
                                        <p:attrNameLst>
                                          <p:attrName>style.visibility</p:attrName>
                                        </p:attrNameLst>
                                      </p:cBhvr>
                                      <p:to>
                                        <p:strVal val="visible"/>
                                      </p:to>
                                    </p:set>
                                    <p:animEffect transition="in" filter="dissolve">
                                      <p:cBhvr>
                                        <p:cTn id="12" dur="500"/>
                                        <p:tgtEl>
                                          <p:spTgt spid="102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dissolve">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dissolve">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dissolve">
                                      <p:cBhvr>
                                        <p:cTn id="2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28596" y="63509"/>
            <a:ext cx="8429684" cy="1508103"/>
          </a:xfrm>
          <a:prstGeom prst="rect">
            <a:avLst/>
          </a:prstGeom>
        </p:spPr>
        <p:txBody>
          <a:bodyP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Prayer &amp; Action</a:t>
            </a:r>
            <a:endParaRPr kumimoji="0" lang="en-AU"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025" name="Rectangle 1"/>
          <p:cNvSpPr>
            <a:spLocks noChangeArrowheads="1"/>
          </p:cNvSpPr>
          <p:nvPr/>
        </p:nvSpPr>
        <p:spPr bwMode="auto">
          <a:xfrm>
            <a:off x="323528" y="908720"/>
            <a:ext cx="864390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What</a:t>
            </a:r>
            <a:r>
              <a:rPr kumimoji="0" lang="en-US" sz="2000" b="0" i="1" u="none" strike="noStrike" cap="none" normalizeH="0" dirty="0" smtClean="0">
                <a:ln>
                  <a:noFill/>
                </a:ln>
                <a:solidFill>
                  <a:schemeClr val="tx1"/>
                </a:solidFill>
                <a:effectLst/>
                <a:latin typeface="Book Antiqua" pitchFamily="18" charset="0"/>
                <a:ea typeface="Calibri" pitchFamily="34" charset="0"/>
                <a:cs typeface="Times New Roman" pitchFamily="18" charset="0"/>
              </a:rPr>
              <a:t> does Justin </a:t>
            </a:r>
            <a:r>
              <a:rPr kumimoji="0" lang="en-US" sz="2000" b="0" i="1" u="none" strike="noStrike" cap="none" normalizeH="0" dirty="0" err="1" smtClean="0">
                <a:ln>
                  <a:noFill/>
                </a:ln>
                <a:solidFill>
                  <a:schemeClr val="tx1"/>
                </a:solidFill>
                <a:effectLst/>
                <a:latin typeface="Book Antiqua" pitchFamily="18" charset="0"/>
                <a:ea typeface="Calibri" pitchFamily="34" charset="0"/>
                <a:cs typeface="Times New Roman" pitchFamily="18" charset="0"/>
              </a:rPr>
              <a:t>Bieber</a:t>
            </a:r>
            <a:r>
              <a:rPr kumimoji="0" lang="en-US" sz="2000" b="0" i="1" u="none" strike="noStrike" cap="none" normalizeH="0" dirty="0" smtClean="0">
                <a:ln>
                  <a:noFill/>
                </a:ln>
                <a:solidFill>
                  <a:schemeClr val="tx1"/>
                </a:solidFill>
                <a:effectLst/>
                <a:latin typeface="Book Antiqua" pitchFamily="18" charset="0"/>
                <a:ea typeface="Calibri" pitchFamily="34" charset="0"/>
                <a:cs typeface="Times New Roman" pitchFamily="18" charset="0"/>
              </a:rPr>
              <a:t> pray for?</a:t>
            </a:r>
            <a:endParaRPr kumimoji="0" lang="en-AU" sz="2000" b="0" i="0" u="none" strike="noStrike" cap="none" normalizeH="0" baseline="0" dirty="0" smtClean="0">
              <a:ln>
                <a:noFill/>
              </a:ln>
              <a:solidFill>
                <a:schemeClr val="tx1"/>
              </a:solidFill>
              <a:effectLst/>
              <a:latin typeface="Book Antiqua" pitchFamily="18" charset="0"/>
            </a:endParaRPr>
          </a:p>
        </p:txBody>
      </p:sp>
      <p:pic>
        <p:nvPicPr>
          <p:cNvPr id="1026" name="Picture 2">
            <a:hlinkClick r:id="rId2"/>
          </p:cNvPr>
          <p:cNvPicPr>
            <a:picLocks noChangeAspect="1" noChangeArrowheads="1"/>
          </p:cNvPicPr>
          <p:nvPr/>
        </p:nvPicPr>
        <p:blipFill>
          <a:blip r:embed="rId3" cstate="print"/>
          <a:srcRect/>
          <a:stretch>
            <a:fillRect/>
          </a:stretch>
        </p:blipFill>
        <p:spPr bwMode="auto">
          <a:xfrm>
            <a:off x="1533525" y="1571625"/>
            <a:ext cx="6076950" cy="3714750"/>
          </a:xfrm>
          <a:prstGeom prst="rect">
            <a:avLst/>
          </a:prstGeom>
          <a:noFill/>
          <a:ln w="9525">
            <a:noFill/>
            <a:miter lim="800000"/>
            <a:headEnd/>
            <a:tailEnd/>
          </a:ln>
        </p:spPr>
      </p:pic>
      <p:sp>
        <p:nvSpPr>
          <p:cNvPr id="5" name="Rectangle 1"/>
          <p:cNvSpPr>
            <a:spLocks noChangeArrowheads="1"/>
          </p:cNvSpPr>
          <p:nvPr/>
        </p:nvSpPr>
        <p:spPr bwMode="auto">
          <a:xfrm>
            <a:off x="-1620688" y="5445224"/>
            <a:ext cx="864390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dirty="0" smtClean="0">
                <a:ln>
                  <a:noFill/>
                </a:ln>
                <a:solidFill>
                  <a:schemeClr val="tx1"/>
                </a:solidFill>
                <a:effectLst/>
                <a:latin typeface="Book Antiqua" pitchFamily="18" charset="0"/>
                <a:ea typeface="Calibri" pitchFamily="34" charset="0"/>
                <a:cs typeface="Times New Roman" pitchFamily="18" charset="0"/>
              </a:rPr>
              <a:t>Justin </a:t>
            </a:r>
            <a:r>
              <a:rPr kumimoji="0" lang="en-US" sz="2000" b="0" i="1" u="none" strike="noStrike" cap="none" normalizeH="0" dirty="0" err="1" smtClean="0">
                <a:ln>
                  <a:noFill/>
                </a:ln>
                <a:solidFill>
                  <a:schemeClr val="tx1"/>
                </a:solidFill>
                <a:effectLst/>
                <a:latin typeface="Book Antiqua" pitchFamily="18" charset="0"/>
                <a:ea typeface="Calibri" pitchFamily="34" charset="0"/>
                <a:cs typeface="Times New Roman" pitchFamily="18" charset="0"/>
              </a:rPr>
              <a:t>Bieber</a:t>
            </a:r>
            <a:r>
              <a:rPr kumimoji="0" lang="en-US" sz="2000" b="0" i="1" u="none" strike="noStrike" cap="none" normalizeH="0" dirty="0" smtClean="0">
                <a:ln>
                  <a:noFill/>
                </a:ln>
                <a:solidFill>
                  <a:schemeClr val="tx1"/>
                </a:solidFill>
                <a:effectLst/>
                <a:latin typeface="Book Antiqua" pitchFamily="18" charset="0"/>
                <a:ea typeface="Calibri" pitchFamily="34" charset="0"/>
                <a:cs typeface="Times New Roman" pitchFamily="18" charset="0"/>
              </a:rPr>
              <a:t> prays for:</a:t>
            </a:r>
            <a:endParaRPr kumimoji="0" lang="en-AU" sz="2000" b="0" i="0" u="none" strike="noStrike" cap="none" normalizeH="0" baseline="0" dirty="0" smtClean="0">
              <a:ln>
                <a:noFill/>
              </a:ln>
              <a:solidFill>
                <a:schemeClr val="tx1"/>
              </a:solidFill>
              <a:effectLst/>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28596" y="63509"/>
            <a:ext cx="8429684" cy="1508103"/>
          </a:xfrm>
          <a:prstGeom prst="rect">
            <a:avLst/>
          </a:prstGeom>
        </p:spPr>
        <p:txBody>
          <a:bodyP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Prayer &amp; Action</a:t>
            </a:r>
            <a:endParaRPr kumimoji="0" lang="en-AU"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025" name="Rectangle 1"/>
          <p:cNvSpPr>
            <a:spLocks noChangeArrowheads="1"/>
          </p:cNvSpPr>
          <p:nvPr/>
        </p:nvSpPr>
        <p:spPr bwMode="auto">
          <a:xfrm>
            <a:off x="500098" y="928670"/>
            <a:ext cx="864390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Too often we pray for:</a:t>
            </a:r>
            <a:endParaRPr kumimoji="0" lang="en-AU" sz="2000" b="0" i="0" u="none" strike="noStrike" cap="none" normalizeH="0" baseline="0" dirty="0" smtClean="0">
              <a:ln>
                <a:noFill/>
              </a:ln>
              <a:solidFill>
                <a:schemeClr val="tx1"/>
              </a:solidFill>
              <a:effectLst/>
              <a:latin typeface="Book Antiqua"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 intercession/petition (asking)</a:t>
            </a:r>
            <a:endParaRPr kumimoji="0" lang="en-AU" sz="2000" b="0" i="0" u="none" strike="noStrike" cap="none" normalizeH="0" baseline="0" dirty="0" smtClean="0">
              <a:ln>
                <a:noFill/>
              </a:ln>
              <a:solidFill>
                <a:schemeClr val="tx1"/>
              </a:solidFill>
              <a:effectLst/>
              <a:latin typeface="Book Antiqua"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 forgiveness/sorrow</a:t>
            </a:r>
            <a:endParaRPr kumimoji="0" lang="en-AU" sz="2000" b="0" i="0" u="none" strike="noStrike" cap="none" normalizeH="0" baseline="0" dirty="0" smtClean="0">
              <a:ln>
                <a:noFill/>
              </a:ln>
              <a:solidFill>
                <a:schemeClr val="tx1"/>
              </a:solidFill>
              <a:effectLst/>
              <a:latin typeface="Book Antiqua"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 thanksgiving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 praise.</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AU" sz="2000" b="0" i="0" u="none" strike="noStrike" cap="none" normalizeH="0" baseline="0" dirty="0" smtClean="0">
              <a:ln>
                <a:noFill/>
              </a:ln>
              <a:solidFill>
                <a:schemeClr val="tx1"/>
              </a:solidFill>
              <a:effectLst/>
              <a:latin typeface="Book Antiqua"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If we pray and we don’t receive it can lead to a break in faith. Therefore we should pray </a:t>
            </a:r>
            <a:endParaRPr kumimoji="0" lang="en-AU" sz="2000" b="0" i="0" u="none" strike="noStrike" cap="none" normalizeH="0" baseline="0" dirty="0" smtClean="0">
              <a:ln>
                <a:noFill/>
              </a:ln>
              <a:solidFill>
                <a:schemeClr val="tx1"/>
              </a:solidFill>
              <a:effectLst/>
              <a:latin typeface="Book Antiqua"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 that the spirit of God is with us, regardless of whether we success or not.</a:t>
            </a:r>
            <a:endParaRPr kumimoji="0" lang="en-AU" sz="2000" b="0" i="0" u="none" strike="noStrike" cap="none" normalizeH="0" baseline="0" dirty="0" smtClean="0">
              <a:ln>
                <a:noFill/>
              </a:ln>
              <a:solidFill>
                <a:schemeClr val="tx1"/>
              </a:solidFill>
              <a:effectLst/>
              <a:latin typeface="Book Antiqua"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‘I prayed for twenty years but received no answer until I prayed with my legs.’</a:t>
            </a:r>
            <a:r>
              <a:rPr kumimoji="0" lang="en-US" sz="20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 </a:t>
            </a:r>
            <a:endParaRPr kumimoji="0" lang="en-AU" sz="2000" b="0" i="0" u="none" strike="noStrike" cap="none" normalizeH="0" baseline="0" dirty="0" smtClean="0">
              <a:ln>
                <a:noFill/>
              </a:ln>
              <a:solidFill>
                <a:schemeClr val="tx1"/>
              </a:solidFill>
              <a:effectLst/>
              <a:latin typeface="Book Antiqua"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(Frederick Douglas, Escaped slave)</a:t>
            </a:r>
            <a:endParaRPr kumimoji="0" lang="en-AU" sz="2000" b="0" i="0" u="none" strike="noStrike" cap="none" normalizeH="0" baseline="0" dirty="0" smtClean="0">
              <a:ln>
                <a:noFill/>
              </a:ln>
              <a:solidFill>
                <a:schemeClr val="tx1"/>
              </a:solidFill>
              <a:effectLst/>
              <a:latin typeface="Book Antiqua"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We should get up and do it ourselves, instead of praying for it to happen and being disappointed when it does not. So we should pray for the </a:t>
            </a:r>
            <a:endParaRPr kumimoji="0" lang="en-AU" sz="2000" b="0" i="0" u="none" strike="noStrike" cap="none" normalizeH="0" baseline="0" dirty="0" smtClean="0">
              <a:ln>
                <a:noFill/>
              </a:ln>
              <a:solidFill>
                <a:schemeClr val="tx1"/>
              </a:solidFill>
              <a:effectLst/>
              <a:latin typeface="Book Antiqua"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 strength to be courageous</a:t>
            </a:r>
            <a:endParaRPr kumimoji="0" lang="en-AU" sz="2000" b="0" i="0" u="none" strike="noStrike" cap="none" normalizeH="0" baseline="0" dirty="0" smtClean="0">
              <a:ln>
                <a:noFill/>
              </a:ln>
              <a:solidFill>
                <a:schemeClr val="tx1"/>
              </a:solidFill>
              <a:effectLst/>
              <a:latin typeface="Book Antiqua"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 endurance</a:t>
            </a:r>
            <a:endParaRPr kumimoji="0" lang="en-AU" sz="2000" b="0" i="0" u="none" strike="noStrike" cap="none" normalizeH="0" baseline="0" dirty="0" smtClean="0">
              <a:ln>
                <a:noFill/>
              </a:ln>
              <a:solidFill>
                <a:schemeClr val="tx1"/>
              </a:solidFill>
              <a:effectLst/>
              <a:latin typeface="Book Antiqua"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 the quality of the character we need so that we can….</a:t>
            </a:r>
            <a:endParaRPr kumimoji="0" lang="en-US" sz="2000" b="0" i="0" u="none" strike="noStrike" cap="none" normalizeH="0" baseline="0" dirty="0" smtClean="0">
              <a:ln>
                <a:noFill/>
              </a:ln>
              <a:solidFill>
                <a:schemeClr val="tx1"/>
              </a:solidFill>
              <a:effectLst/>
              <a:latin typeface="Book Antiqua" pitchFamily="18" charset="0"/>
            </a:endParaRPr>
          </a:p>
        </p:txBody>
      </p:sp>
      <p:pic>
        <p:nvPicPr>
          <p:cNvPr id="4" name="Picture 3" descr="Prayer and Action.jpg"/>
          <p:cNvPicPr>
            <a:picLocks noChangeAspect="1"/>
          </p:cNvPicPr>
          <p:nvPr/>
        </p:nvPicPr>
        <p:blipFill>
          <a:blip r:embed="rId2" cstate="print"/>
          <a:stretch>
            <a:fillRect/>
          </a:stretch>
        </p:blipFill>
        <p:spPr>
          <a:xfrm>
            <a:off x="4500562" y="214290"/>
            <a:ext cx="4143404" cy="211128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Effect transition="in" filter="dissolve">
                                      <p:cBhvr>
                                        <p:cTn id="7" dur="500"/>
                                        <p:tgtEl>
                                          <p:spTgt spid="10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25">
                                            <p:txEl>
                                              <p:pRg st="1" end="1"/>
                                            </p:txEl>
                                          </p:spTgt>
                                        </p:tgtEl>
                                        <p:attrNameLst>
                                          <p:attrName>style.visibility</p:attrName>
                                        </p:attrNameLst>
                                      </p:cBhvr>
                                      <p:to>
                                        <p:strVal val="visible"/>
                                      </p:to>
                                    </p:set>
                                    <p:animEffect transition="in" filter="dissolve">
                                      <p:cBhvr>
                                        <p:cTn id="12" dur="500"/>
                                        <p:tgtEl>
                                          <p:spTgt spid="10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25">
                                            <p:txEl>
                                              <p:pRg st="2" end="2"/>
                                            </p:txEl>
                                          </p:spTgt>
                                        </p:tgtEl>
                                        <p:attrNameLst>
                                          <p:attrName>style.visibility</p:attrName>
                                        </p:attrNameLst>
                                      </p:cBhvr>
                                      <p:to>
                                        <p:strVal val="visible"/>
                                      </p:to>
                                    </p:set>
                                    <p:animEffect transition="in" filter="dissolve">
                                      <p:cBhvr>
                                        <p:cTn id="17" dur="500"/>
                                        <p:tgtEl>
                                          <p:spTgt spid="10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025">
                                            <p:txEl>
                                              <p:pRg st="3" end="3"/>
                                            </p:txEl>
                                          </p:spTgt>
                                        </p:tgtEl>
                                        <p:attrNameLst>
                                          <p:attrName>style.visibility</p:attrName>
                                        </p:attrNameLst>
                                      </p:cBhvr>
                                      <p:to>
                                        <p:strVal val="visible"/>
                                      </p:to>
                                    </p:set>
                                    <p:animEffect transition="in" filter="dissolve">
                                      <p:cBhvr>
                                        <p:cTn id="22" dur="500"/>
                                        <p:tgtEl>
                                          <p:spTgt spid="102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025">
                                            <p:txEl>
                                              <p:pRg st="4" end="4"/>
                                            </p:txEl>
                                          </p:spTgt>
                                        </p:tgtEl>
                                        <p:attrNameLst>
                                          <p:attrName>style.visibility</p:attrName>
                                        </p:attrNameLst>
                                      </p:cBhvr>
                                      <p:to>
                                        <p:strVal val="visible"/>
                                      </p:to>
                                    </p:set>
                                    <p:animEffect transition="in" filter="dissolve">
                                      <p:cBhvr>
                                        <p:cTn id="27" dur="500"/>
                                        <p:tgtEl>
                                          <p:spTgt spid="102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025">
                                            <p:txEl>
                                              <p:pRg st="6" end="6"/>
                                            </p:txEl>
                                          </p:spTgt>
                                        </p:tgtEl>
                                        <p:attrNameLst>
                                          <p:attrName>style.visibility</p:attrName>
                                        </p:attrNameLst>
                                      </p:cBhvr>
                                      <p:to>
                                        <p:strVal val="visible"/>
                                      </p:to>
                                    </p:set>
                                    <p:animEffect transition="in" filter="dissolve">
                                      <p:cBhvr>
                                        <p:cTn id="32" dur="500"/>
                                        <p:tgtEl>
                                          <p:spTgt spid="1025">
                                            <p:txEl>
                                              <p:pRg st="6" end="6"/>
                                            </p:txEl>
                                          </p:spTgt>
                                        </p:tgtEl>
                                      </p:cBhvr>
                                    </p:animEffect>
                                  </p:childTnLst>
                                </p:cTn>
                              </p:par>
                              <p:par>
                                <p:cTn id="33" presetID="9" presetClass="entr" presetSubtype="0" fill="hold" nodeType="withEffect">
                                  <p:stCondLst>
                                    <p:cond delay="0"/>
                                  </p:stCondLst>
                                  <p:childTnLst>
                                    <p:set>
                                      <p:cBhvr>
                                        <p:cTn id="34" dur="1" fill="hold">
                                          <p:stCondLst>
                                            <p:cond delay="0"/>
                                          </p:stCondLst>
                                        </p:cTn>
                                        <p:tgtEl>
                                          <p:spTgt spid="1025">
                                            <p:txEl>
                                              <p:pRg st="7" end="7"/>
                                            </p:txEl>
                                          </p:spTgt>
                                        </p:tgtEl>
                                        <p:attrNameLst>
                                          <p:attrName>style.visibility</p:attrName>
                                        </p:attrNameLst>
                                      </p:cBhvr>
                                      <p:to>
                                        <p:strVal val="visible"/>
                                      </p:to>
                                    </p:set>
                                    <p:animEffect transition="in" filter="dissolve">
                                      <p:cBhvr>
                                        <p:cTn id="35" dur="500"/>
                                        <p:tgtEl>
                                          <p:spTgt spid="1025">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1025">
                                            <p:txEl>
                                              <p:pRg st="9" end="9"/>
                                            </p:txEl>
                                          </p:spTgt>
                                        </p:tgtEl>
                                        <p:attrNameLst>
                                          <p:attrName>style.visibility</p:attrName>
                                        </p:attrNameLst>
                                      </p:cBhvr>
                                      <p:to>
                                        <p:strVal val="visible"/>
                                      </p:to>
                                    </p:set>
                                    <p:animEffect transition="in" filter="dissolve">
                                      <p:cBhvr>
                                        <p:cTn id="40" dur="500"/>
                                        <p:tgtEl>
                                          <p:spTgt spid="1025">
                                            <p:txEl>
                                              <p:pRg st="9" end="9"/>
                                            </p:txEl>
                                          </p:spTgt>
                                        </p:tgtEl>
                                      </p:cBhvr>
                                    </p:animEffect>
                                  </p:childTnLst>
                                </p:cTn>
                              </p:par>
                              <p:par>
                                <p:cTn id="41" presetID="9" presetClass="entr" presetSubtype="0" fill="hold" nodeType="withEffect">
                                  <p:stCondLst>
                                    <p:cond delay="0"/>
                                  </p:stCondLst>
                                  <p:childTnLst>
                                    <p:set>
                                      <p:cBhvr>
                                        <p:cTn id="42" dur="1" fill="hold">
                                          <p:stCondLst>
                                            <p:cond delay="0"/>
                                          </p:stCondLst>
                                        </p:cTn>
                                        <p:tgtEl>
                                          <p:spTgt spid="1025">
                                            <p:txEl>
                                              <p:pRg st="10" end="10"/>
                                            </p:txEl>
                                          </p:spTgt>
                                        </p:tgtEl>
                                        <p:attrNameLst>
                                          <p:attrName>style.visibility</p:attrName>
                                        </p:attrNameLst>
                                      </p:cBhvr>
                                      <p:to>
                                        <p:strVal val="visible"/>
                                      </p:to>
                                    </p:set>
                                    <p:animEffect transition="in" filter="dissolve">
                                      <p:cBhvr>
                                        <p:cTn id="43" dur="500"/>
                                        <p:tgtEl>
                                          <p:spTgt spid="1025">
                                            <p:txEl>
                                              <p:pRg st="10" end="1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nodeType="clickEffect">
                                  <p:stCondLst>
                                    <p:cond delay="0"/>
                                  </p:stCondLst>
                                  <p:childTnLst>
                                    <p:set>
                                      <p:cBhvr>
                                        <p:cTn id="47" dur="1" fill="hold">
                                          <p:stCondLst>
                                            <p:cond delay="0"/>
                                          </p:stCondLst>
                                        </p:cTn>
                                        <p:tgtEl>
                                          <p:spTgt spid="1025">
                                            <p:txEl>
                                              <p:pRg st="12" end="12"/>
                                            </p:txEl>
                                          </p:spTgt>
                                        </p:tgtEl>
                                        <p:attrNameLst>
                                          <p:attrName>style.visibility</p:attrName>
                                        </p:attrNameLst>
                                      </p:cBhvr>
                                      <p:to>
                                        <p:strVal val="visible"/>
                                      </p:to>
                                    </p:set>
                                    <p:animEffect transition="in" filter="dissolve">
                                      <p:cBhvr>
                                        <p:cTn id="48" dur="500"/>
                                        <p:tgtEl>
                                          <p:spTgt spid="1025">
                                            <p:txEl>
                                              <p:pRg st="12" end="12"/>
                                            </p:txEl>
                                          </p:spTgt>
                                        </p:tgtEl>
                                      </p:cBhvr>
                                    </p:animEffect>
                                  </p:childTnLst>
                                </p:cTn>
                              </p:par>
                              <p:par>
                                <p:cTn id="49" presetID="9" presetClass="entr" presetSubtype="0" fill="hold" nodeType="withEffect">
                                  <p:stCondLst>
                                    <p:cond delay="0"/>
                                  </p:stCondLst>
                                  <p:childTnLst>
                                    <p:set>
                                      <p:cBhvr>
                                        <p:cTn id="50" dur="1" fill="hold">
                                          <p:stCondLst>
                                            <p:cond delay="0"/>
                                          </p:stCondLst>
                                        </p:cTn>
                                        <p:tgtEl>
                                          <p:spTgt spid="1025">
                                            <p:txEl>
                                              <p:pRg st="13" end="13"/>
                                            </p:txEl>
                                          </p:spTgt>
                                        </p:tgtEl>
                                        <p:attrNameLst>
                                          <p:attrName>style.visibility</p:attrName>
                                        </p:attrNameLst>
                                      </p:cBhvr>
                                      <p:to>
                                        <p:strVal val="visible"/>
                                      </p:to>
                                    </p:set>
                                    <p:animEffect transition="in" filter="dissolve">
                                      <p:cBhvr>
                                        <p:cTn id="51" dur="500"/>
                                        <p:tgtEl>
                                          <p:spTgt spid="1025">
                                            <p:txEl>
                                              <p:pRg st="13" end="13"/>
                                            </p:txEl>
                                          </p:spTgt>
                                        </p:tgtEl>
                                      </p:cBhvr>
                                    </p:animEffect>
                                  </p:childTnLst>
                                </p:cTn>
                              </p:par>
                              <p:par>
                                <p:cTn id="52" presetID="9" presetClass="entr" presetSubtype="0" fill="hold" nodeType="withEffect">
                                  <p:stCondLst>
                                    <p:cond delay="0"/>
                                  </p:stCondLst>
                                  <p:childTnLst>
                                    <p:set>
                                      <p:cBhvr>
                                        <p:cTn id="53" dur="1" fill="hold">
                                          <p:stCondLst>
                                            <p:cond delay="0"/>
                                          </p:stCondLst>
                                        </p:cTn>
                                        <p:tgtEl>
                                          <p:spTgt spid="1025">
                                            <p:txEl>
                                              <p:pRg st="14" end="14"/>
                                            </p:txEl>
                                          </p:spTgt>
                                        </p:tgtEl>
                                        <p:attrNameLst>
                                          <p:attrName>style.visibility</p:attrName>
                                        </p:attrNameLst>
                                      </p:cBhvr>
                                      <p:to>
                                        <p:strVal val="visible"/>
                                      </p:to>
                                    </p:set>
                                    <p:animEffect transition="in" filter="dissolve">
                                      <p:cBhvr>
                                        <p:cTn id="54" dur="500"/>
                                        <p:tgtEl>
                                          <p:spTgt spid="1025">
                                            <p:txEl>
                                              <p:pRg st="14" end="14"/>
                                            </p:txEl>
                                          </p:spTgt>
                                        </p:tgtEl>
                                      </p:cBhvr>
                                    </p:animEffect>
                                  </p:childTnLst>
                                </p:cTn>
                              </p:par>
                              <p:par>
                                <p:cTn id="55" presetID="9" presetClass="entr" presetSubtype="0" fill="hold" nodeType="withEffect">
                                  <p:stCondLst>
                                    <p:cond delay="0"/>
                                  </p:stCondLst>
                                  <p:childTnLst>
                                    <p:set>
                                      <p:cBhvr>
                                        <p:cTn id="56" dur="1" fill="hold">
                                          <p:stCondLst>
                                            <p:cond delay="0"/>
                                          </p:stCondLst>
                                        </p:cTn>
                                        <p:tgtEl>
                                          <p:spTgt spid="1025">
                                            <p:txEl>
                                              <p:pRg st="15" end="15"/>
                                            </p:txEl>
                                          </p:spTgt>
                                        </p:tgtEl>
                                        <p:attrNameLst>
                                          <p:attrName>style.visibility</p:attrName>
                                        </p:attrNameLst>
                                      </p:cBhvr>
                                      <p:to>
                                        <p:strVal val="visible"/>
                                      </p:to>
                                    </p:set>
                                    <p:animEffect transition="in" filter="dissolve">
                                      <p:cBhvr>
                                        <p:cTn id="57" dur="500"/>
                                        <p:tgtEl>
                                          <p:spTgt spid="1025">
                                            <p:txEl>
                                              <p:pRg st="15" end="1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4"/>
                                        </p:tgtEl>
                                        <p:attrNameLst>
                                          <p:attrName>style.visibility</p:attrName>
                                        </p:attrNameLst>
                                      </p:cBhvr>
                                      <p:to>
                                        <p:strVal val="visible"/>
                                      </p:to>
                                    </p:set>
                                    <p:animEffect transition="in" filter="dissolve">
                                      <p:cBhvr>
                                        <p:cTn id="6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28596" y="63509"/>
            <a:ext cx="8429684" cy="1508103"/>
          </a:xfrm>
          <a:prstGeom prst="rect">
            <a:avLst/>
          </a:prstGeom>
        </p:spPr>
        <p:txBody>
          <a:bodyP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0" normalizeH="0" baseline="0" noProof="0" dirty="0" smtClean="0">
                <a:ln>
                  <a:noFill/>
                </a:ln>
                <a:solidFill>
                  <a:schemeClr val="tx2"/>
                </a:solidFill>
                <a:effectLst>
                  <a:reflection blurRad="12700" stA="48000" endA="300" endPos="55000" dir="5400000" sy="-90000" algn="bl" rotWithShape="0"/>
                </a:effectLst>
                <a:uLnTx/>
                <a:uFillTx/>
                <a:latin typeface="+mj-lt"/>
                <a:ea typeface="+mj-ea"/>
                <a:cs typeface="+mj-cs"/>
              </a:rPr>
              <a:t>Prayer: a reflection</a:t>
            </a:r>
            <a:r>
              <a:rPr kumimoji="0" lang="en-US" sz="3600" b="1" i="0" u="none" strike="noStrike" kern="1200" cap="all" spc="0" normalizeH="0" noProof="0" dirty="0" smtClean="0">
                <a:ln>
                  <a:noFill/>
                </a:ln>
                <a:solidFill>
                  <a:schemeClr val="tx2"/>
                </a:solidFill>
                <a:effectLst>
                  <a:reflection blurRad="12700" stA="48000" endA="300" endPos="55000" dir="5400000" sy="-90000" algn="bl" rotWithShape="0"/>
                </a:effectLst>
                <a:uLnTx/>
                <a:uFillTx/>
                <a:latin typeface="+mj-lt"/>
                <a:ea typeface="+mj-ea"/>
                <a:cs typeface="+mj-cs"/>
              </a:rPr>
              <a:t> on…</a:t>
            </a:r>
            <a:endParaRPr kumimoji="0" lang="en-AU" sz="36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025" name="Rectangle 1"/>
          <p:cNvSpPr>
            <a:spLocks noChangeArrowheads="1"/>
          </p:cNvSpPr>
          <p:nvPr/>
        </p:nvSpPr>
        <p:spPr bwMode="auto">
          <a:xfrm>
            <a:off x="428596" y="1053891"/>
            <a:ext cx="8643902"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AU" sz="3000" b="1" i="1" dirty="0">
                <a:latin typeface="Bradley Hand ITC" pitchFamily="66" charset="0"/>
              </a:rPr>
              <a:t>W</a:t>
            </a:r>
            <a:r>
              <a:rPr lang="en-AU" sz="3000" b="1" i="1" dirty="0" smtClean="0">
                <a:latin typeface="Bradley Hand ITC" pitchFamily="66" charset="0"/>
              </a:rPr>
              <a:t>rite a reflective piece, noting:</a:t>
            </a:r>
          </a:p>
          <a:p>
            <a:endParaRPr lang="en-AU" sz="3000" b="1" dirty="0" smtClean="0">
              <a:latin typeface="Bradley Hand ITC" pitchFamily="66" charset="0"/>
            </a:endParaRPr>
          </a:p>
          <a:p>
            <a:r>
              <a:rPr lang="en-AU" sz="3000" b="1" dirty="0" smtClean="0">
                <a:latin typeface="Bradley Hand ITC" pitchFamily="66" charset="0"/>
              </a:rPr>
              <a:t>What is the new religious topic?</a:t>
            </a:r>
          </a:p>
          <a:p>
            <a:endParaRPr lang="en-AU" sz="3000" b="1" dirty="0" smtClean="0">
              <a:latin typeface="Bradley Hand ITC" pitchFamily="66" charset="0"/>
            </a:endParaRPr>
          </a:p>
          <a:p>
            <a:r>
              <a:rPr lang="en-AU" sz="3000" b="1" dirty="0" smtClean="0">
                <a:latin typeface="Bradley Hand ITC" pitchFamily="66" charset="0"/>
              </a:rPr>
              <a:t>What did we watch? How did you feel?</a:t>
            </a:r>
          </a:p>
          <a:p>
            <a:endParaRPr lang="en-AU" sz="3000" b="1" dirty="0" smtClean="0">
              <a:latin typeface="Bradley Hand ITC" pitchFamily="66" charset="0"/>
            </a:endParaRPr>
          </a:p>
          <a:p>
            <a:r>
              <a:rPr lang="en-AU" sz="3000" b="1" dirty="0" smtClean="0">
                <a:latin typeface="Bradley Hand ITC" pitchFamily="66" charset="0"/>
              </a:rPr>
              <a:t>What is prayer for you?</a:t>
            </a:r>
          </a:p>
          <a:p>
            <a:endParaRPr lang="en-AU" sz="3000" b="1" dirty="0">
              <a:latin typeface="Bradley Hand ITC" pitchFamily="66" charset="0"/>
            </a:endParaRPr>
          </a:p>
          <a:p>
            <a:r>
              <a:rPr lang="en-AU" sz="3000" b="1" dirty="0" smtClean="0">
                <a:latin typeface="Bradley Hand ITC" pitchFamily="66" charset="0"/>
              </a:rPr>
              <a:t>What learning did you take from today’s lesson?</a:t>
            </a:r>
            <a:endParaRPr lang="en-AU" sz="3000" b="1" dirty="0">
              <a:latin typeface="Bradley Hand ITC"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28596" y="476672"/>
            <a:ext cx="8429684" cy="1508103"/>
          </a:xfrm>
          <a:prstGeom prst="rect">
            <a:avLst/>
          </a:prstGeom>
        </p:spPr>
        <p:txBody>
          <a:bodyPr>
            <a:normAutofit fontScale="97500"/>
          </a:bodyPr>
          <a:lstStyle/>
          <a:p>
            <a:pPr lvl="0" algn="ctr">
              <a:spcBef>
                <a:spcPct val="0"/>
              </a:spcBef>
            </a:pPr>
            <a:r>
              <a:rPr lang="en-US" sz="3600" cap="all" dirty="0" smtClean="0">
                <a:solidFill>
                  <a:schemeClr val="tx2"/>
                </a:solidFill>
                <a:effectLst>
                  <a:reflection blurRad="12700" stA="48000" endA="300" endPos="55000" dir="5400000" sy="-90000" algn="bl" rotWithShape="0"/>
                </a:effectLst>
              </a:rPr>
              <a:t>Prayer: </a:t>
            </a:r>
            <a:r>
              <a:rPr lang="en-US" sz="3600" b="1" cap="all" dirty="0" smtClean="0">
                <a:solidFill>
                  <a:schemeClr val="tx2"/>
                </a:solidFill>
                <a:effectLst>
                  <a:reflection blurRad="12700" stA="48000" endA="300" endPos="55000" dir="5400000" sy="-90000" algn="bl" rotWithShape="0"/>
                </a:effectLst>
              </a:rPr>
              <a:t>responsibility</a:t>
            </a:r>
            <a:endParaRPr lang="en-AU" sz="3600" cap="all" dirty="0">
              <a:solidFill>
                <a:schemeClr val="tx2"/>
              </a:solidFill>
              <a:effectLst>
                <a:reflection blurRad="12700" stA="48000" endA="300" endPos="55000" dir="5400000" sy="-90000" algn="bl" rotWithShape="0"/>
              </a:effectLst>
            </a:endParaRPr>
          </a:p>
        </p:txBody>
      </p:sp>
      <p:sp>
        <p:nvSpPr>
          <p:cNvPr id="1025" name="Rectangle 1"/>
          <p:cNvSpPr>
            <a:spLocks noChangeArrowheads="1"/>
          </p:cNvSpPr>
          <p:nvPr/>
        </p:nvSpPr>
        <p:spPr bwMode="auto">
          <a:xfrm>
            <a:off x="179512" y="44624"/>
            <a:ext cx="864390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smtClean="0">
                <a:ln>
                  <a:noFill/>
                </a:ln>
                <a:solidFill>
                  <a:schemeClr val="tx1"/>
                </a:solidFill>
                <a:effectLst/>
                <a:latin typeface="Book Antiqua" pitchFamily="18" charset="0"/>
                <a:ea typeface="Calibri" pitchFamily="34" charset="0"/>
                <a:cs typeface="Times New Roman" pitchFamily="18" charset="0"/>
              </a:rPr>
              <a:t>Part 2</a:t>
            </a:r>
            <a:endParaRPr kumimoji="0" lang="en-AU" sz="2000" b="0" i="0" u="none" strike="noStrike" cap="none" normalizeH="0" baseline="0" dirty="0" smtClean="0">
              <a:ln>
                <a:noFill/>
              </a:ln>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170</TotalTime>
  <Words>1925</Words>
  <Application>Microsoft Office PowerPoint</Application>
  <PresentationFormat>On-screen Show (4:3)</PresentationFormat>
  <Paragraphs>221</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Trek</vt:lpstr>
      <vt:lpstr>Prayer &amp; Me:  Prayer in Today’s World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Prayer &amp; Me:  Prayer in Today’s World </dc:title>
  <dc:creator>PC</dc:creator>
  <cp:lastModifiedBy>PC</cp:lastModifiedBy>
  <cp:revision>27</cp:revision>
  <dcterms:created xsi:type="dcterms:W3CDTF">2013-10-04T04:13:36Z</dcterms:created>
  <dcterms:modified xsi:type="dcterms:W3CDTF">2014-01-11T05:05:18Z</dcterms:modified>
</cp:coreProperties>
</file>